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5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6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theme/theme7.xml" ContentType="application/vnd.openxmlformats-officedocument.theme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theme/theme8.xml" ContentType="application/vnd.openxmlformats-officedocument.theme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9.xml" ContentType="application/vnd.openxmlformats-officedocument.theme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10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11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theme/theme12.xml" ContentType="application/vnd.openxmlformats-officedocument.theme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8" r:id="rId5"/>
    <p:sldMasterId id="2147483865" r:id="rId6"/>
    <p:sldMasterId id="2147483903" r:id="rId7"/>
    <p:sldMasterId id="2147483943" r:id="rId8"/>
    <p:sldMasterId id="2147483981" r:id="rId9"/>
    <p:sldMasterId id="2147484018" r:id="rId10"/>
    <p:sldMasterId id="2147484052" r:id="rId11"/>
    <p:sldMasterId id="2147484088" r:id="rId12"/>
    <p:sldMasterId id="2147484127" r:id="rId13"/>
  </p:sldMasterIdLst>
  <p:notesMasterIdLst>
    <p:notesMasterId r:id="rId48"/>
  </p:notesMasterIdLst>
  <p:sldIdLst>
    <p:sldId id="919" r:id="rId14"/>
    <p:sldId id="10191" r:id="rId15"/>
    <p:sldId id="10183" r:id="rId16"/>
    <p:sldId id="10184" r:id="rId17"/>
    <p:sldId id="10186" r:id="rId18"/>
    <p:sldId id="10185" r:id="rId19"/>
    <p:sldId id="10187" r:id="rId20"/>
    <p:sldId id="10188" r:id="rId21"/>
    <p:sldId id="10189" r:id="rId22"/>
    <p:sldId id="10190" r:id="rId23"/>
    <p:sldId id="10192" r:id="rId24"/>
    <p:sldId id="10193" r:id="rId25"/>
    <p:sldId id="10194" r:id="rId26"/>
    <p:sldId id="10195" r:id="rId27"/>
    <p:sldId id="10196" r:id="rId28"/>
    <p:sldId id="10197" r:id="rId29"/>
    <p:sldId id="10198" r:id="rId30"/>
    <p:sldId id="10200" r:id="rId31"/>
    <p:sldId id="10202" r:id="rId32"/>
    <p:sldId id="10204" r:id="rId33"/>
    <p:sldId id="261" r:id="rId34"/>
    <p:sldId id="141169018" r:id="rId35"/>
    <p:sldId id="141169019" r:id="rId36"/>
    <p:sldId id="10203" r:id="rId37"/>
    <p:sldId id="141169020" r:id="rId38"/>
    <p:sldId id="141169021" r:id="rId39"/>
    <p:sldId id="141169022" r:id="rId40"/>
    <p:sldId id="873" r:id="rId41"/>
    <p:sldId id="961" r:id="rId42"/>
    <p:sldId id="860" r:id="rId43"/>
    <p:sldId id="141169023" r:id="rId44"/>
    <p:sldId id="965" r:id="rId45"/>
    <p:sldId id="966" r:id="rId46"/>
    <p:sldId id="975" r:id="rId4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1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2"/>
    <p:restoredTop sz="47016" autoAdjust="0"/>
  </p:normalViewPr>
  <p:slideViewPr>
    <p:cSldViewPr snapToGrid="0" snapToObjects="1">
      <p:cViewPr>
        <p:scale>
          <a:sx n="66" d="100"/>
          <a:sy n="66" d="100"/>
        </p:scale>
        <p:origin x="216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Зараз короткий екскурс в історію та основні тенденції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354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Контейнерні платформи зараз стали основними будівельними елементами у хмарних провайдерів, а контейнери – основною одиницею </a:t>
            </a:r>
            <a:r>
              <a:rPr lang="en-US" dirty="0"/>
              <a:t>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7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На віртуальних машинах запускається повноцінна OS  з усіма </a:t>
            </a:r>
            <a:r>
              <a:rPr lang="uk-UA" noProof="0" dirty="0" err="1"/>
              <a:t>залежностями</a:t>
            </a:r>
            <a:r>
              <a:rPr lang="uk-UA" noProof="0" dirty="0"/>
              <a:t>  що ізолює </a:t>
            </a:r>
            <a:r>
              <a:rPr lang="uk-UA" noProof="0" dirty="0" err="1"/>
              <a:t>hardware</a:t>
            </a:r>
            <a:r>
              <a:rPr lang="uk-UA" noProof="0" dirty="0"/>
              <a:t>  ресурси, виділені для </a:t>
            </a:r>
            <a:r>
              <a:rPr lang="en-US" noProof="0" dirty="0"/>
              <a:t>VM</a:t>
            </a:r>
            <a:r>
              <a:rPr lang="uk-UA" noProof="0" dirty="0"/>
              <a:t>.  </a:t>
            </a:r>
          </a:p>
          <a:p>
            <a:r>
              <a:rPr lang="uk-UA" noProof="0" dirty="0"/>
              <a:t>На відміну від віртуальних машин контейнери запускаються над</a:t>
            </a:r>
            <a:r>
              <a:rPr lang="en-US" noProof="0" dirty="0"/>
              <a:t> </a:t>
            </a:r>
            <a:r>
              <a:rPr lang="uk-UA" noProof="0" dirty="0"/>
              <a:t>ядром операційної системи як ізольовані процеси. </a:t>
            </a:r>
          </a:p>
          <a:p>
            <a:r>
              <a:rPr lang="uk-UA" noProof="0" dirty="0"/>
              <a:t>Контейнери всередині використовують мінімізоване ядро операційної системи, за звичай </a:t>
            </a:r>
            <a:r>
              <a:rPr lang="uk-UA" noProof="0" dirty="0" err="1"/>
              <a:t>linux</a:t>
            </a:r>
            <a:r>
              <a:rPr lang="uk-UA" noProof="0" dirty="0"/>
              <a:t> -  подібної.   </a:t>
            </a:r>
          </a:p>
          <a:p>
            <a:r>
              <a:rPr lang="uk-UA" noProof="0" dirty="0"/>
              <a:t>При запуску, контейнерам, можна надавати потрібну кількість  процесорних ресурсів, пам’яті, дискової підсистеми.</a:t>
            </a:r>
          </a:p>
          <a:p>
            <a:r>
              <a:rPr lang="uk-UA" noProof="0" dirty="0"/>
              <a:t>Час, потрібний для запуску контейнерів набагато менший, ніж час, потрібний для старту </a:t>
            </a:r>
            <a:r>
              <a:rPr lang="en-US" noProof="0" dirty="0"/>
              <a:t>VM.</a:t>
            </a:r>
          </a:p>
          <a:p>
            <a:r>
              <a:rPr lang="uk-UA" noProof="0" dirty="0"/>
              <a:t>На одній </a:t>
            </a:r>
            <a:r>
              <a:rPr lang="en-US" noProof="0" dirty="0"/>
              <a:t>VM </a:t>
            </a:r>
            <a:r>
              <a:rPr lang="uk-UA" noProof="0" dirty="0"/>
              <a:t> можна підняти більше одного контейнера.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68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На цьому слайді показаний приклад як контейнерна платформа запускається на всіх варіантах інфраструктури: від </a:t>
            </a:r>
            <a:r>
              <a:rPr lang="en-US" dirty="0"/>
              <a:t>laptop </a:t>
            </a:r>
            <a:r>
              <a:rPr lang="ru-RU" dirty="0"/>
              <a:t> до </a:t>
            </a:r>
            <a:r>
              <a:rPr lang="en-US" dirty="0"/>
              <a:t>Public Cloud.</a:t>
            </a:r>
          </a:p>
          <a:p>
            <a:r>
              <a:rPr lang="uk-UA" dirty="0"/>
              <a:t>Ну, і  не секрет, що це контейнерна платформа </a:t>
            </a:r>
            <a:r>
              <a:rPr lang="en-US" dirty="0"/>
              <a:t>OpenShift. </a:t>
            </a:r>
            <a:r>
              <a:rPr lang="uk-UA" dirty="0"/>
              <a:t>Я на ній зупинюсь детально трохи пізніше.</a:t>
            </a:r>
            <a:endParaRPr lang="en-US" dirty="0"/>
          </a:p>
          <a:p>
            <a:r>
              <a:rPr lang="uk-UA" dirty="0"/>
              <a:t>Але слід зауважити, що 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uk-UA" dirty="0"/>
              <a:t> присутній у всіх  найбільших хмарних провайдерів.</a:t>
            </a:r>
          </a:p>
          <a:p>
            <a:r>
              <a:rPr lang="uk-UA" dirty="0"/>
              <a:t>І процес розробки та </a:t>
            </a:r>
            <a:r>
              <a:rPr lang="en-US" dirty="0"/>
              <a:t>deployment</a:t>
            </a:r>
            <a:r>
              <a:rPr lang="uk-UA" dirty="0"/>
              <a:t>  -</a:t>
            </a:r>
            <a:r>
              <a:rPr lang="en-US" dirty="0"/>
              <a:t> </a:t>
            </a:r>
            <a:r>
              <a:rPr lang="uk-UA" dirty="0"/>
              <a:t> нічим не відрізняється від </a:t>
            </a:r>
            <a:r>
              <a:rPr lang="en-US" dirty="0"/>
              <a:t>laptop </a:t>
            </a:r>
            <a:r>
              <a:rPr lang="ru-RU" dirty="0"/>
              <a:t> до </a:t>
            </a:r>
            <a:r>
              <a:rPr lang="en-US" dirty="0"/>
              <a:t>public cloud.</a:t>
            </a:r>
            <a:r>
              <a:rPr lang="uk-U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25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Тут показана історія розвитку контейнерів.  Хочу звернути увагу на 2007 рік, коли IBM випустив прадіда контейнерів IBM AIX </a:t>
            </a:r>
            <a:r>
              <a:rPr lang="uk-UA" noProof="0" dirty="0" err="1"/>
              <a:t>Wpars</a:t>
            </a:r>
            <a:endParaRPr lang="uk-UA" noProof="0" dirty="0"/>
          </a:p>
          <a:p>
            <a:r>
              <a:rPr lang="uk-UA" noProof="0" dirty="0"/>
              <a:t> Зараз на слуху у всіх </a:t>
            </a:r>
            <a:r>
              <a:rPr lang="uk-UA" noProof="0" dirty="0" err="1"/>
              <a:t>docker</a:t>
            </a:r>
            <a:r>
              <a:rPr lang="uk-UA" noProof="0" dirty="0"/>
              <a:t> контейнер. Але </a:t>
            </a:r>
            <a:r>
              <a:rPr lang="uk-UA" noProof="0" dirty="0" err="1"/>
              <a:t>Docker</a:t>
            </a:r>
            <a:r>
              <a:rPr lang="uk-UA" noProof="0" dirty="0"/>
              <a:t> стало вже синонімом контейнеризації, бо насправді контейнерів  набагато більше.</a:t>
            </a:r>
          </a:p>
          <a:p>
            <a:r>
              <a:rPr lang="uk-UA" noProof="0" dirty="0"/>
              <a:t>В 2015 році була свого роду контейнерна війна, що запам’яталася боротьбою між </a:t>
            </a:r>
            <a:r>
              <a:rPr lang="uk-UA" noProof="0" dirty="0" err="1"/>
              <a:t>docker</a:t>
            </a:r>
            <a:r>
              <a:rPr lang="uk-UA" noProof="0" dirty="0"/>
              <a:t> та </a:t>
            </a:r>
            <a:r>
              <a:rPr lang="uk-UA" noProof="0" dirty="0" err="1"/>
              <a:t>Rocket</a:t>
            </a:r>
            <a:r>
              <a:rPr lang="uk-UA" noProof="0" dirty="0"/>
              <a:t>. Паралельно з </a:t>
            </a:r>
            <a:r>
              <a:rPr lang="uk-UA" noProof="0" dirty="0" err="1"/>
              <a:t>Docker</a:t>
            </a:r>
            <a:r>
              <a:rPr lang="uk-UA" noProof="0" dirty="0"/>
              <a:t> в 2009 були випущені  перші релізи контейнерної платформи </a:t>
            </a:r>
            <a:r>
              <a:rPr lang="uk-UA" noProof="0" dirty="0" err="1"/>
              <a:t>cloudfoundry</a:t>
            </a:r>
            <a:r>
              <a:rPr lang="uk-UA" noProof="0" dirty="0"/>
              <a:t>  що  запускається поверх </a:t>
            </a:r>
            <a:r>
              <a:rPr lang="uk-UA" noProof="0" dirty="0" err="1"/>
              <a:t>Vmware</a:t>
            </a:r>
            <a:r>
              <a:rPr lang="uk-UA" noProof="0" dirty="0"/>
              <a:t> віртуалізації. Оригінально  цей тип контейнерів призначений для запуску на </a:t>
            </a:r>
            <a:r>
              <a:rPr lang="uk-UA" noProof="0" dirty="0" err="1"/>
              <a:t>Amazon</a:t>
            </a:r>
            <a:r>
              <a:rPr lang="uk-UA" noProof="0" dirty="0"/>
              <a:t> EC2.</a:t>
            </a:r>
          </a:p>
          <a:p>
            <a:r>
              <a:rPr lang="uk-UA" noProof="0" dirty="0" err="1"/>
              <a:t>Cloudfoundry</a:t>
            </a:r>
            <a:r>
              <a:rPr lang="uk-UA" noProof="0" dirty="0"/>
              <a:t> народилася як контейнерна архітектура. Вона пройшла через співробітництво  з провідними </a:t>
            </a:r>
            <a:r>
              <a:rPr lang="uk-UA" noProof="0" dirty="0" err="1"/>
              <a:t>котриб’ютерами</a:t>
            </a:r>
            <a:r>
              <a:rPr lang="uk-UA" noProof="0" dirty="0"/>
              <a:t> в контейнери і підтримує стандарти </a:t>
            </a:r>
            <a:r>
              <a:rPr lang="uk-UA" noProof="0" dirty="0" err="1"/>
              <a:t>open</a:t>
            </a:r>
            <a:r>
              <a:rPr lang="uk-UA" noProof="0" dirty="0"/>
              <a:t> </a:t>
            </a:r>
            <a:r>
              <a:rPr lang="uk-UA" noProof="0" dirty="0" err="1"/>
              <a:t>container</a:t>
            </a:r>
            <a:r>
              <a:rPr lang="uk-UA" noProof="0" dirty="0"/>
              <a:t> </a:t>
            </a:r>
            <a:r>
              <a:rPr lang="uk-UA" noProof="0" dirty="0" err="1"/>
              <a:t>initiative</a:t>
            </a:r>
            <a:r>
              <a:rPr lang="en-US" noProof="0" dirty="0"/>
              <a:t> </a:t>
            </a:r>
            <a:r>
              <a:rPr lang="uk-UA" noProof="0" dirty="0"/>
              <a:t>і також може бути встановлена на </a:t>
            </a:r>
            <a:r>
              <a:rPr lang="en-US" noProof="0" dirty="0"/>
              <a:t>AWS, Azure, IBM</a:t>
            </a:r>
            <a:r>
              <a:rPr lang="uk-UA" noProof="0" dirty="0"/>
              <a:t>.</a:t>
            </a:r>
            <a:endParaRPr lang="en-US" noProof="0" dirty="0"/>
          </a:p>
          <a:p>
            <a:r>
              <a:rPr lang="en-US" noProof="0" dirty="0"/>
              <a:t>https://github.com/aws-quickstart/quickstart-pivotal-cloudfoundry</a:t>
            </a:r>
          </a:p>
          <a:p>
            <a:endParaRPr lang="en-US" noProof="0" dirty="0"/>
          </a:p>
          <a:p>
            <a:endParaRPr lang="uk-UA" noProof="0" dirty="0"/>
          </a:p>
          <a:p>
            <a:r>
              <a:rPr lang="uk-UA" dirty="0"/>
              <a:t>  </a:t>
            </a:r>
            <a:endParaRPr lang="en-US" dirty="0"/>
          </a:p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1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Кількість контейнерів росте, можна сказати, в геометричній прогресії і виникла необхідність в інструментах, що управляють ними. </a:t>
            </a:r>
            <a:r>
              <a:rPr lang="uk-UA" noProof="0" dirty="0" err="1"/>
              <a:t>Docker</a:t>
            </a:r>
            <a:r>
              <a:rPr lang="uk-UA" noProof="0" dirty="0"/>
              <a:t> випустив свій продукт </a:t>
            </a:r>
            <a:r>
              <a:rPr lang="uk-UA" noProof="0" dirty="0" err="1"/>
              <a:t>swarm</a:t>
            </a:r>
            <a:r>
              <a:rPr lang="uk-UA" noProof="0" dirty="0"/>
              <a:t>,  але  проект </a:t>
            </a:r>
            <a:r>
              <a:rPr lang="uk-UA" noProof="0" dirty="0" err="1"/>
              <a:t>Kubernetes</a:t>
            </a:r>
            <a:r>
              <a:rPr lang="uk-UA" noProof="0" dirty="0"/>
              <a:t> виявися більш  успішний на ринку і зараз використання </a:t>
            </a:r>
            <a:r>
              <a:rPr lang="uk-UA" noProof="0" dirty="0" err="1"/>
              <a:t>Kubernetes</a:t>
            </a:r>
            <a:r>
              <a:rPr lang="uk-UA" noProof="0" dirty="0"/>
              <a:t>  стало стандартом </a:t>
            </a:r>
            <a:r>
              <a:rPr lang="uk-UA" noProof="0" dirty="0" err="1"/>
              <a:t>defacto</a:t>
            </a:r>
            <a:r>
              <a:rPr lang="uk-UA" noProof="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797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 err="1"/>
              <a:t>Kubernetes</a:t>
            </a:r>
            <a:r>
              <a:rPr lang="uk-UA" noProof="0" dirty="0"/>
              <a:t> являє собою платформу по </a:t>
            </a:r>
            <a:r>
              <a:rPr lang="uk-UA" noProof="0" dirty="0" err="1"/>
              <a:t>упрпавлінню</a:t>
            </a:r>
            <a:r>
              <a:rPr lang="uk-UA" noProof="0" dirty="0"/>
              <a:t> контейнерами.</a:t>
            </a:r>
          </a:p>
          <a:p>
            <a:r>
              <a:rPr lang="uk-UA" noProof="0" dirty="0"/>
              <a:t>Але, цього не достатньо для програмно-апаратної інфраструктури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1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показана дуже загальна архітектура </a:t>
            </a:r>
            <a:r>
              <a:rPr lang="en-US" dirty="0"/>
              <a:t>Kubernetes. </a:t>
            </a:r>
          </a:p>
          <a:p>
            <a:r>
              <a:rPr lang="uk-UA" dirty="0"/>
              <a:t>Голубим показано, що  реально є к </a:t>
            </a:r>
            <a:r>
              <a:rPr lang="en-US" dirty="0" err="1"/>
              <a:t>kubernetes</a:t>
            </a:r>
            <a:r>
              <a:rPr lang="en-US" dirty="0"/>
              <a:t>.</a:t>
            </a:r>
          </a:p>
          <a:p>
            <a:r>
              <a:rPr lang="uk-UA" dirty="0"/>
              <a:t>А сірим, те, що потрібно поставити додатково. Тобто, це гарний конструктор, щоб його  правильно зібрати – потрібно знати як це робити, або використати уже готовий.</a:t>
            </a:r>
          </a:p>
          <a:p>
            <a:r>
              <a:rPr lang="uk-UA" dirty="0"/>
              <a:t>Тому, </a:t>
            </a:r>
            <a:r>
              <a:rPr lang="en-US" dirty="0" err="1"/>
              <a:t>kubernetes</a:t>
            </a:r>
            <a:r>
              <a:rPr lang="en-US" dirty="0"/>
              <a:t> </a:t>
            </a:r>
            <a:r>
              <a:rPr lang="uk-UA" dirty="0"/>
              <a:t>кластер у кожного хмарного провайдера свій, адаптований під їх інфраструктуру. </a:t>
            </a:r>
          </a:p>
          <a:p>
            <a:r>
              <a:rPr lang="uk-UA" dirty="0"/>
              <a:t>Якщо взяти до уваги різноманітність локальних інсталяцій та </a:t>
            </a:r>
            <a:r>
              <a:rPr lang="uk-UA" dirty="0" err="1"/>
              <a:t>іфраструктур</a:t>
            </a:r>
            <a:r>
              <a:rPr lang="uk-UA" dirty="0"/>
              <a:t> під них – то їх різноманітність буде ще більшою.</a:t>
            </a:r>
          </a:p>
          <a:p>
            <a:r>
              <a:rPr lang="uk-UA" dirty="0"/>
              <a:t>Але, якщо ви знаєте як і що робити – то чистий </a:t>
            </a:r>
            <a:r>
              <a:rPr lang="en-US" dirty="0"/>
              <a:t>Kubernetes - </a:t>
            </a:r>
            <a:r>
              <a:rPr lang="uk-UA" dirty="0"/>
              <a:t> кращий вихід.</a:t>
            </a:r>
          </a:p>
          <a:p>
            <a:r>
              <a:rPr lang="uk-UA" dirty="0"/>
              <a:t>Якщо ж ні – то краще використати щось готове і </a:t>
            </a:r>
            <a:r>
              <a:rPr lang="uk-UA" dirty="0" err="1"/>
              <a:t>вчится</a:t>
            </a:r>
            <a:r>
              <a:rPr lang="uk-UA" dirty="0"/>
              <a:t> уже на </a:t>
            </a:r>
            <a:r>
              <a:rPr lang="en-US" dirty="0"/>
              <a:t>best practice. </a:t>
            </a:r>
            <a:endParaRPr lang="uk-UA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85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Тут я знову зверну увагу на те, що компанія IBM   та </a:t>
            </a:r>
            <a:r>
              <a:rPr lang="uk-UA" noProof="0" dirty="0" err="1"/>
              <a:t>RedHat</a:t>
            </a:r>
            <a:r>
              <a:rPr lang="uk-UA" noProof="0" dirty="0"/>
              <a:t>  зараз являють одне ціле.  І тому своїми продуктами покривають  практично  увесь спектр від побудови  </a:t>
            </a:r>
            <a:r>
              <a:rPr lang="uk-UA" noProof="0" dirty="0" err="1"/>
              <a:t>локальніх</a:t>
            </a:r>
            <a:r>
              <a:rPr lang="uk-UA" noProof="0" dirty="0"/>
              <a:t> та </a:t>
            </a:r>
            <a:r>
              <a:rPr lang="uk-UA" noProof="0" dirty="0" err="1"/>
              <a:t>гібритних</a:t>
            </a:r>
            <a:r>
              <a:rPr lang="uk-UA" noProof="0" dirty="0"/>
              <a:t> хмар до побудови  та управління </a:t>
            </a:r>
            <a:r>
              <a:rPr lang="uk-UA" noProof="0" dirty="0" err="1"/>
              <a:t>мультихмарними</a:t>
            </a:r>
            <a:r>
              <a:rPr lang="uk-UA" noProof="0" dirty="0"/>
              <a:t> середовищами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68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НА цьому слайді показана еволюція приватної хмари IBM. Спершу IBM  постачала окремі продукти, також  постачала інфраструктуру і  свої OS.</a:t>
            </a:r>
          </a:p>
          <a:p>
            <a:r>
              <a:rPr lang="uk-UA" noProof="0" dirty="0"/>
              <a:t>Далі  до 2019 року постачався і розвивався власній продукт  IBM </a:t>
            </a:r>
            <a:r>
              <a:rPr lang="uk-UA" noProof="0" dirty="0" err="1"/>
              <a:t>Cloud</a:t>
            </a:r>
            <a:r>
              <a:rPr lang="uk-UA" noProof="0" dirty="0"/>
              <a:t> </a:t>
            </a:r>
            <a:r>
              <a:rPr lang="uk-UA" noProof="0" dirty="0" err="1"/>
              <a:t>Private</a:t>
            </a:r>
            <a:r>
              <a:rPr lang="uk-UA" noProof="0" dirty="0"/>
              <a:t>, в </a:t>
            </a:r>
            <a:r>
              <a:rPr lang="uk-UA" noProof="0" dirty="0" err="1"/>
              <a:t>осонві</a:t>
            </a:r>
            <a:r>
              <a:rPr lang="uk-UA" noProof="0" dirty="0"/>
              <a:t> якого лежала платформа </a:t>
            </a:r>
            <a:r>
              <a:rPr lang="uk-UA" noProof="0" dirty="0" err="1"/>
              <a:t>Kubernetes</a:t>
            </a:r>
            <a:r>
              <a:rPr lang="uk-UA" noProof="0" dirty="0"/>
              <a:t>. За зовнішнім виглядом  та своїми можливостями  було дуже схоже  на IBM </a:t>
            </a:r>
            <a:r>
              <a:rPr lang="uk-UA" noProof="0" dirty="0" err="1"/>
              <a:t>Cloud</a:t>
            </a:r>
            <a:r>
              <a:rPr lang="uk-UA" noProof="0" dirty="0"/>
              <a:t> </a:t>
            </a:r>
            <a:r>
              <a:rPr lang="uk-UA" noProof="0" dirty="0" err="1"/>
              <a:t>public</a:t>
            </a:r>
            <a:r>
              <a:rPr lang="uk-UA" noProof="0" dirty="0"/>
              <a:t>.</a:t>
            </a:r>
          </a:p>
          <a:p>
            <a:r>
              <a:rPr lang="uk-UA" noProof="0" dirty="0"/>
              <a:t>Легко можна було побудувати гібридну  архітектуру та набрати, як з магазину, потрібні  сервіси для локальної хмари.   </a:t>
            </a:r>
          </a:p>
          <a:p>
            <a:r>
              <a:rPr lang="uk-UA" noProof="0" dirty="0"/>
              <a:t>Але,  з покупкою </a:t>
            </a:r>
            <a:r>
              <a:rPr lang="uk-UA" noProof="0" dirty="0" err="1"/>
              <a:t>RedHat</a:t>
            </a:r>
            <a:r>
              <a:rPr lang="uk-UA" noProof="0" dirty="0"/>
              <a:t>  компанія IBM  відмовилася від цього продукту на користь коробкового продукту  </a:t>
            </a:r>
            <a:r>
              <a:rPr lang="uk-UA" noProof="0" dirty="0" err="1"/>
              <a:t>RedHat</a:t>
            </a:r>
            <a:r>
              <a:rPr lang="uk-UA" noProof="0" dirty="0"/>
              <a:t> </a:t>
            </a:r>
            <a:r>
              <a:rPr lang="uk-UA" noProof="0" dirty="0" err="1"/>
              <a:t>Openshift</a:t>
            </a:r>
            <a:r>
              <a:rPr lang="uk-UA" noProof="0" dirty="0"/>
              <a:t>  та перенесла на цю  платформу   більшість своїх сервісів у вигляді пакетів продуктів серії </a:t>
            </a:r>
            <a:r>
              <a:rPr lang="uk-UA" noProof="0" dirty="0" err="1"/>
              <a:t>Cloud</a:t>
            </a:r>
            <a:r>
              <a:rPr lang="uk-UA" noProof="0" dirty="0"/>
              <a:t> </a:t>
            </a:r>
            <a:r>
              <a:rPr lang="uk-UA" noProof="0" dirty="0" err="1"/>
              <a:t>Pak’s</a:t>
            </a:r>
            <a:r>
              <a:rPr lang="uk-UA" noProof="0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Якщо ви  думаєте, що </a:t>
            </a:r>
            <a:r>
              <a:rPr lang="uk-UA" noProof="0" dirty="0" err="1"/>
              <a:t>Kubernetes</a:t>
            </a:r>
            <a:r>
              <a:rPr lang="uk-UA" noProof="0" dirty="0"/>
              <a:t> безкоштовний, а </a:t>
            </a:r>
            <a:r>
              <a:rPr lang="uk-UA" noProof="0" dirty="0" err="1"/>
              <a:t>openshift</a:t>
            </a:r>
            <a:r>
              <a:rPr lang="uk-UA" noProof="0" dirty="0"/>
              <a:t> платний, то є повнофункціональна  </a:t>
            </a:r>
            <a:r>
              <a:rPr lang="uk-UA" noProof="0" dirty="0" err="1"/>
              <a:t>community</a:t>
            </a:r>
            <a:r>
              <a:rPr lang="uk-UA" noProof="0" dirty="0"/>
              <a:t> </a:t>
            </a:r>
            <a:r>
              <a:rPr lang="uk-UA" noProof="0" dirty="0" err="1"/>
              <a:t>edition</a:t>
            </a:r>
            <a:r>
              <a:rPr lang="uk-UA" noProof="0" dirty="0"/>
              <a:t> версія, що називається OKD.</a:t>
            </a:r>
          </a:p>
          <a:p>
            <a:r>
              <a:rPr lang="uk-UA" noProof="0" dirty="0"/>
              <a:t>Також можете розгорнути на своєму </a:t>
            </a:r>
            <a:r>
              <a:rPr lang="uk-UA" noProof="0" dirty="0" err="1"/>
              <a:t>NoteBook</a:t>
            </a:r>
            <a:r>
              <a:rPr lang="uk-UA" noProof="0" dirty="0"/>
              <a:t> локальну версію  CRC  </a:t>
            </a:r>
            <a:r>
              <a:rPr lang="uk-UA" noProof="0" dirty="0" err="1"/>
              <a:t>Container</a:t>
            </a:r>
            <a:r>
              <a:rPr lang="uk-UA" noProof="0" dirty="0"/>
              <a:t> </a:t>
            </a:r>
            <a:r>
              <a:rPr lang="uk-UA" noProof="0" dirty="0" err="1"/>
              <a:t>Ready</a:t>
            </a:r>
            <a:r>
              <a:rPr lang="uk-UA" noProof="0" dirty="0"/>
              <a:t> </a:t>
            </a:r>
            <a:r>
              <a:rPr lang="uk-UA" noProof="0" dirty="0" err="1"/>
              <a:t>Platform</a:t>
            </a:r>
            <a:r>
              <a:rPr lang="uk-UA" noProof="0" dirty="0"/>
              <a:t>.</a:t>
            </a:r>
          </a:p>
          <a:p>
            <a:r>
              <a:rPr lang="uk-U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28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На слайді показана еволюція </a:t>
            </a:r>
            <a:r>
              <a:rPr lang="en-US" dirty="0"/>
              <a:t>IT – </a:t>
            </a:r>
            <a:r>
              <a:rPr lang="uk-UA" dirty="0"/>
              <a:t>сервісів від традиційної до хмарної архітектури. Звертаю увагу на те, що нас цікавить на цьому етапі </a:t>
            </a:r>
            <a:r>
              <a:rPr lang="en-US" dirty="0"/>
              <a:t>PaaS </a:t>
            </a:r>
            <a:r>
              <a:rPr lang="ru-RU" dirty="0"/>
              <a:t>та </a:t>
            </a:r>
            <a:r>
              <a:rPr lang="en-US" dirty="0"/>
              <a:t>SaaS, </a:t>
            </a:r>
            <a:r>
              <a:rPr lang="uk-UA" dirty="0"/>
              <a:t>інколи буде цікавити і </a:t>
            </a:r>
            <a:r>
              <a:rPr lang="en-US" dirty="0"/>
              <a:t>IaaS - </a:t>
            </a:r>
            <a:r>
              <a:rPr lang="uk-UA" dirty="0"/>
              <a:t> коли потрібно інтегруватися.  Наголошую, що це розподіл актуальний для любих Хмар.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02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19eb094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19eb094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noProof="0" dirty="0">
                <a:solidFill>
                  <a:schemeClr val="dk1"/>
                </a:solidFill>
              </a:rPr>
              <a:t>На слайді показана  узагальнена архітектура </a:t>
            </a:r>
            <a:r>
              <a:rPr lang="uk-UA" sz="1000" noProof="0" dirty="0" err="1">
                <a:solidFill>
                  <a:schemeClr val="dk1"/>
                </a:solidFill>
              </a:rPr>
              <a:t>openshift</a:t>
            </a:r>
            <a:r>
              <a:rPr lang="uk-UA" sz="1000" noProof="0" dirty="0">
                <a:solidFill>
                  <a:schemeClr val="dk1"/>
                </a:solidFill>
              </a:rPr>
              <a:t> кластера. Внутрішня структура співпадає за структурою </a:t>
            </a:r>
            <a:r>
              <a:rPr lang="uk-UA" sz="1000" noProof="0" dirty="0" err="1">
                <a:solidFill>
                  <a:schemeClr val="dk1"/>
                </a:solidFill>
              </a:rPr>
              <a:t>Kubernetes</a:t>
            </a:r>
            <a:r>
              <a:rPr lang="uk-UA" sz="1000" noProof="0" dirty="0">
                <a:solidFill>
                  <a:schemeClr val="dk1"/>
                </a:solidFill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noProof="0" dirty="0">
                <a:solidFill>
                  <a:schemeClr val="dk1"/>
                </a:solidFill>
              </a:rPr>
              <a:t>Але, додатково то </a:t>
            </a:r>
            <a:r>
              <a:rPr lang="uk-UA" sz="1000" noProof="0" dirty="0" err="1">
                <a:solidFill>
                  <a:schemeClr val="dk1"/>
                </a:solidFill>
              </a:rPr>
              <a:t>Kubernetes</a:t>
            </a:r>
            <a:r>
              <a:rPr lang="uk-UA" sz="1000" noProof="0" dirty="0">
                <a:solidFill>
                  <a:schemeClr val="dk1"/>
                </a:solidFill>
              </a:rPr>
              <a:t> є вбудований (внутрішній) </a:t>
            </a:r>
            <a:r>
              <a:rPr lang="uk-UA" sz="1000" noProof="0" dirty="0" err="1">
                <a:solidFill>
                  <a:schemeClr val="dk1"/>
                </a:solidFill>
              </a:rPr>
              <a:t>container</a:t>
            </a:r>
            <a:r>
              <a:rPr lang="uk-UA" sz="1000" noProof="0" dirty="0">
                <a:solidFill>
                  <a:schemeClr val="dk1"/>
                </a:solidFill>
              </a:rPr>
              <a:t> </a:t>
            </a:r>
            <a:r>
              <a:rPr lang="uk-UA" sz="1000" noProof="0" dirty="0" err="1">
                <a:solidFill>
                  <a:schemeClr val="dk1"/>
                </a:solidFill>
              </a:rPr>
              <a:t>registry</a:t>
            </a:r>
            <a:r>
              <a:rPr lang="uk-UA" sz="1000" noProof="0" dirty="0">
                <a:solidFill>
                  <a:schemeClr val="dk1"/>
                </a:solidFill>
              </a:rPr>
              <a:t>. Кластер </a:t>
            </a:r>
            <a:r>
              <a:rPr lang="uk-UA" sz="1000" noProof="0" dirty="0" err="1">
                <a:solidFill>
                  <a:schemeClr val="dk1"/>
                </a:solidFill>
              </a:rPr>
              <a:t>деплоїться</a:t>
            </a:r>
            <a:r>
              <a:rPr lang="uk-UA" sz="1000" noProof="0" dirty="0">
                <a:solidFill>
                  <a:schemeClr val="dk1"/>
                </a:solidFill>
              </a:rPr>
              <a:t> на любу інфраструктуру.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noProof="0" dirty="0">
                <a:solidFill>
                  <a:schemeClr val="dk1"/>
                </a:solidFill>
              </a:rPr>
              <a:t>В кластер вбудований CI/CD </a:t>
            </a:r>
            <a:r>
              <a:rPr lang="uk-UA" sz="1000" noProof="0" dirty="0" err="1">
                <a:solidFill>
                  <a:schemeClr val="dk1"/>
                </a:solidFill>
              </a:rPr>
              <a:t>tool</a:t>
            </a:r>
            <a:r>
              <a:rPr lang="uk-UA" sz="1000" noProof="0" dirty="0">
                <a:solidFill>
                  <a:schemeClr val="dk1"/>
                </a:solidFill>
              </a:rPr>
              <a:t> ( </a:t>
            </a:r>
            <a:r>
              <a:rPr lang="uk-UA" sz="1000" noProof="0" dirty="0" err="1">
                <a:solidFill>
                  <a:schemeClr val="dk1"/>
                </a:solidFill>
              </a:rPr>
              <a:t>Jenkins</a:t>
            </a:r>
            <a:r>
              <a:rPr lang="uk-UA" sz="1000" noProof="0" dirty="0">
                <a:solidFill>
                  <a:schemeClr val="dk1"/>
                </a:solidFill>
              </a:rPr>
              <a:t>) на якій ви можете побудувати </a:t>
            </a:r>
            <a:r>
              <a:rPr lang="uk-UA" sz="1000" noProof="0" dirty="0" err="1">
                <a:solidFill>
                  <a:schemeClr val="dk1"/>
                </a:solidFill>
              </a:rPr>
              <a:t>pipeline</a:t>
            </a:r>
            <a:r>
              <a:rPr lang="uk-UA" sz="1000" noProof="0" dirty="0">
                <a:solidFill>
                  <a:schemeClr val="dk1"/>
                </a:solidFill>
              </a:rPr>
              <a:t>.  Є свій DNS сервер і легко можна виставити потрібні сервіси на зовні кластера у вигляді URL за допомогою </a:t>
            </a:r>
            <a:r>
              <a:rPr lang="uk-UA" sz="1000" noProof="0" dirty="0" err="1">
                <a:solidFill>
                  <a:schemeClr val="dk1"/>
                </a:solidFill>
              </a:rPr>
              <a:t>Openshift-router</a:t>
            </a:r>
            <a:r>
              <a:rPr lang="uk-UA" sz="1000" noProof="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noProof="0" dirty="0" err="1">
                <a:solidFill>
                  <a:schemeClr val="dk1"/>
                </a:solidFill>
              </a:rPr>
              <a:t>Openshift</a:t>
            </a:r>
            <a:r>
              <a:rPr lang="uk-UA" sz="1000" noProof="0" dirty="0">
                <a:solidFill>
                  <a:schemeClr val="dk1"/>
                </a:solidFill>
              </a:rPr>
              <a:t>  підтримує побудову контейнерів прямо з програмного коду, що знаходиться в </a:t>
            </a:r>
            <a:r>
              <a:rPr lang="uk-UA" sz="1000" noProof="0" dirty="0" err="1">
                <a:solidFill>
                  <a:schemeClr val="dk1"/>
                </a:solidFill>
              </a:rPr>
              <a:t>git</a:t>
            </a:r>
            <a:r>
              <a:rPr lang="uk-UA" sz="1000" noProof="0" dirty="0">
                <a:solidFill>
                  <a:schemeClr val="dk1"/>
                </a:solidFill>
              </a:rPr>
              <a:t>  репозиторії.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noProof="0" dirty="0">
                <a:solidFill>
                  <a:schemeClr val="dk1"/>
                </a:solidFill>
              </a:rPr>
              <a:t>Ну має вбудовану </a:t>
            </a:r>
            <a:r>
              <a:rPr lang="uk-UA" sz="1000" noProof="0" dirty="0" err="1">
                <a:solidFill>
                  <a:schemeClr val="dk1"/>
                </a:solidFill>
              </a:rPr>
              <a:t>role-based</a:t>
            </a:r>
            <a:r>
              <a:rPr lang="uk-UA" sz="1000" noProof="0" dirty="0">
                <a:solidFill>
                  <a:schemeClr val="dk1"/>
                </a:solidFill>
              </a:rPr>
              <a:t>  систему безпеки.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dirty="0">
                <a:solidFill>
                  <a:schemeClr val="dk1"/>
                </a:solidFill>
              </a:rPr>
              <a:t>Ну і поставляється вбудований каталог  продуктів.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dirty="0">
                <a:solidFill>
                  <a:schemeClr val="dk1"/>
                </a:solidFill>
              </a:rPr>
              <a:t>Також, можна отримати сертифіковані контейнери з продуктами з </a:t>
            </a:r>
            <a:r>
              <a:rPr lang="en-US" sz="1000" dirty="0">
                <a:solidFill>
                  <a:schemeClr val="dk1"/>
                </a:solidFill>
              </a:rPr>
              <a:t>RedHat </a:t>
            </a:r>
            <a:r>
              <a:rPr lang="uk-UA" sz="1000" dirty="0" err="1">
                <a:solidFill>
                  <a:schemeClr val="dk1"/>
                </a:solidFill>
              </a:rPr>
              <a:t>репозиторія</a:t>
            </a:r>
            <a:r>
              <a:rPr lang="uk-UA" sz="1000" dirty="0">
                <a:solidFill>
                  <a:schemeClr val="dk1"/>
                </a:solidFill>
              </a:rPr>
              <a:t> образів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dirty="0">
                <a:solidFill>
                  <a:schemeClr val="dk1"/>
                </a:solidFill>
              </a:rPr>
              <a:t>Ну і є така сутність, як оператор, що дозволяє встановлювати продукти з спеціального </a:t>
            </a:r>
            <a:r>
              <a:rPr lang="uk-UA" sz="1000" dirty="0" err="1">
                <a:solidFill>
                  <a:schemeClr val="dk1"/>
                </a:solidFill>
              </a:rPr>
              <a:t>репозиторія</a:t>
            </a:r>
            <a:r>
              <a:rPr lang="uk-UA" sz="1000" dirty="0">
                <a:solidFill>
                  <a:schemeClr val="dk1"/>
                </a:solidFill>
              </a:rPr>
              <a:t> одною кнопкою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000" dirty="0">
                <a:solidFill>
                  <a:schemeClr val="dk1"/>
                </a:solidFill>
              </a:rPr>
              <a:t>Безпека побудована на рольовій моделі. Те, що робить адміністратор кластеру не може робити розробник.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0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60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показаний каталог мов програмування. Рядом </a:t>
            </a:r>
            <a:r>
              <a:rPr lang="uk-UA" dirty="0" err="1"/>
              <a:t>переік</a:t>
            </a:r>
            <a:r>
              <a:rPr lang="uk-UA" dirty="0"/>
              <a:t> баз даних та </a:t>
            </a:r>
            <a:r>
              <a:rPr lang="en-US" dirty="0"/>
              <a:t>CI/CD tool</a:t>
            </a:r>
          </a:p>
          <a:p>
            <a:endParaRPr lang="uk-U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296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58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 це перелік </a:t>
            </a:r>
            <a:r>
              <a:rPr lang="en-US" dirty="0"/>
              <a:t>IBM </a:t>
            </a:r>
            <a:r>
              <a:rPr lang="en-US" dirty="0" err="1"/>
              <a:t>CloudPaks</a:t>
            </a:r>
            <a:r>
              <a:rPr lang="en-US" dirty="0"/>
              <a:t> - </a:t>
            </a:r>
            <a:r>
              <a:rPr lang="uk-UA" dirty="0"/>
              <a:t> готове програмне забезпечення, яке можна встановити поверх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err="1"/>
              <a:t>Claster</a:t>
            </a:r>
            <a:r>
              <a:rPr lang="en-US" dirty="0"/>
              <a:t> </a:t>
            </a:r>
            <a:r>
              <a:rPr lang="uk-UA" dirty="0"/>
              <a:t> і </a:t>
            </a:r>
            <a:r>
              <a:rPr lang="uk-UA" dirty="0" err="1"/>
              <a:t>викристовувати</a:t>
            </a:r>
            <a:r>
              <a:rPr lang="uk-UA" dirty="0"/>
              <a:t> для різних задач.</a:t>
            </a:r>
          </a:p>
          <a:p>
            <a:r>
              <a:rPr lang="en-US" dirty="0"/>
              <a:t>CP for application - </a:t>
            </a:r>
            <a:r>
              <a:rPr lang="uk-UA" dirty="0"/>
              <a:t> доставляє та  конфігурує програмне забезпечення для комфортної  розробки та експлуатації програмного забезпечення, модернізації застарілого ПО</a:t>
            </a:r>
            <a:r>
              <a:rPr lang="en-US" dirty="0"/>
              <a:t>, Mobile platform</a:t>
            </a:r>
            <a:r>
              <a:rPr lang="uk-UA" dirty="0"/>
              <a:t>.</a:t>
            </a:r>
          </a:p>
          <a:p>
            <a:r>
              <a:rPr lang="en-US" dirty="0"/>
              <a:t>CP for data - </a:t>
            </a:r>
            <a:r>
              <a:rPr lang="uk-UA" dirty="0"/>
              <a:t> розгортає в кластері систему аналітики, </a:t>
            </a:r>
            <a:r>
              <a:rPr lang="en-US" dirty="0"/>
              <a:t>AL, BIG DATA</a:t>
            </a:r>
          </a:p>
          <a:p>
            <a:r>
              <a:rPr lang="en-US" dirty="0"/>
              <a:t>CP for integration - </a:t>
            </a:r>
            <a:r>
              <a:rPr lang="uk-UA" dirty="0"/>
              <a:t> розгортає продукти управління </a:t>
            </a:r>
            <a:r>
              <a:rPr lang="en-US" dirty="0"/>
              <a:t>API, </a:t>
            </a:r>
            <a:r>
              <a:rPr lang="ru-RU" dirty="0"/>
              <a:t> </a:t>
            </a:r>
            <a:r>
              <a:rPr lang="ru-RU" dirty="0" err="1"/>
              <a:t>продукти</a:t>
            </a:r>
            <a:r>
              <a:rPr lang="ru-RU" dirty="0"/>
              <a:t> </a:t>
            </a:r>
            <a:r>
              <a:rPr lang="uk-UA" dirty="0" err="1"/>
              <a:t>інтеграціх</a:t>
            </a:r>
            <a:r>
              <a:rPr lang="uk-UA" dirty="0"/>
              <a:t>, продукти по управлінню чергами та асинхронною обробкою.</a:t>
            </a:r>
          </a:p>
          <a:p>
            <a:r>
              <a:rPr lang="en-US" dirty="0"/>
              <a:t>CP for automation – BPM </a:t>
            </a:r>
            <a:r>
              <a:rPr lang="uk-UA" dirty="0"/>
              <a:t> та </a:t>
            </a:r>
            <a:r>
              <a:rPr lang="en-US" dirty="0"/>
              <a:t>ODI</a:t>
            </a:r>
          </a:p>
          <a:p>
            <a:r>
              <a:rPr lang="en-US" dirty="0"/>
              <a:t>CP for </a:t>
            </a:r>
            <a:r>
              <a:rPr lang="en-US" dirty="0" err="1"/>
              <a:t>MultiCloud</a:t>
            </a:r>
            <a:r>
              <a:rPr lang="en-US" dirty="0"/>
              <a:t> management - </a:t>
            </a:r>
            <a:r>
              <a:rPr lang="uk-UA" dirty="0"/>
              <a:t> це  набір продуктів, що забезпечує повний цикл операцій, від </a:t>
            </a:r>
            <a:r>
              <a:rPr lang="uk-UA" dirty="0" err="1"/>
              <a:t>резерування</a:t>
            </a:r>
            <a:r>
              <a:rPr lang="uk-UA" dirty="0"/>
              <a:t> та підйому </a:t>
            </a:r>
            <a:r>
              <a:rPr lang="en-US" dirty="0"/>
              <a:t>VM </a:t>
            </a:r>
            <a:r>
              <a:rPr lang="ru-RU" dirty="0"/>
              <a:t> в </a:t>
            </a:r>
            <a:r>
              <a:rPr lang="ru-RU" dirty="0" err="1"/>
              <a:t>локальних</a:t>
            </a:r>
            <a:r>
              <a:rPr lang="ru-RU" dirty="0"/>
              <a:t> дата центрах, </a:t>
            </a:r>
            <a:r>
              <a:rPr lang="uk-UA" dirty="0"/>
              <a:t>установки на </a:t>
            </a:r>
            <a:r>
              <a:rPr lang="en-US" dirty="0"/>
              <a:t>VM </a:t>
            </a:r>
            <a:r>
              <a:rPr lang="uk-UA" dirty="0"/>
              <a:t> продуктів та управління ними до управління </a:t>
            </a:r>
            <a:r>
              <a:rPr lang="en-US" dirty="0"/>
              <a:t>app </a:t>
            </a:r>
            <a:r>
              <a:rPr lang="uk-UA" dirty="0"/>
              <a:t>у різних </a:t>
            </a:r>
            <a:r>
              <a:rPr lang="en-US" dirty="0"/>
              <a:t>cloud </a:t>
            </a:r>
            <a:r>
              <a:rPr lang="uk-UA" dirty="0"/>
              <a:t> провайдерів</a:t>
            </a:r>
          </a:p>
          <a:p>
            <a:r>
              <a:rPr lang="uk-UA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39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248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9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838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Основні характеристика для </a:t>
            </a:r>
            <a:r>
              <a:rPr lang="en-US" dirty="0"/>
              <a:t>Cloud-native application: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 err="1"/>
              <a:t>Application</a:t>
            </a:r>
            <a:r>
              <a:rPr lang="uk-UA" noProof="0" dirty="0"/>
              <a:t> можуть швидко </a:t>
            </a:r>
            <a:r>
              <a:rPr lang="uk-UA" noProof="0" dirty="0" err="1"/>
              <a:t>масшабуватися</a:t>
            </a:r>
            <a:r>
              <a:rPr lang="uk-UA" noProof="0" dirty="0"/>
              <a:t>. Тобто можна легко підняти ще один </a:t>
            </a:r>
            <a:r>
              <a:rPr lang="uk-UA" noProof="0" dirty="0" err="1"/>
              <a:t>інстанс</a:t>
            </a:r>
            <a:r>
              <a:rPr lang="uk-UA" noProof="0" dirty="0"/>
              <a:t> і це не вплине на загальну роботу </a:t>
            </a:r>
            <a:r>
              <a:rPr lang="uk-UA" noProof="0" dirty="0" err="1"/>
              <a:t>app</a:t>
            </a:r>
            <a:r>
              <a:rPr lang="en-US" noProof="0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Так як вся бізнес логіка сконцентрована за </a:t>
            </a:r>
            <a:r>
              <a:rPr lang="en-US" noProof="0" dirty="0"/>
              <a:t>API, </a:t>
            </a:r>
            <a:r>
              <a:rPr lang="ru-RU" noProof="0" dirty="0"/>
              <a:t> то </a:t>
            </a:r>
            <a:r>
              <a:rPr lang="ru-RU" noProof="0" dirty="0" err="1"/>
              <a:t>може</a:t>
            </a:r>
            <a:r>
              <a:rPr lang="ru-RU" noProof="0" dirty="0"/>
              <a:t> </a:t>
            </a:r>
            <a:r>
              <a:rPr lang="ru-RU" noProof="0" dirty="0" err="1"/>
              <a:t>підтримуватися</a:t>
            </a:r>
            <a:r>
              <a:rPr lang="ru-RU" noProof="0" dirty="0"/>
              <a:t> широкий </a:t>
            </a:r>
            <a:r>
              <a:rPr lang="ru-RU" noProof="0" dirty="0" err="1"/>
              <a:t>діапазон</a:t>
            </a:r>
            <a:r>
              <a:rPr lang="ru-RU" noProof="0" dirty="0"/>
              <a:t> </a:t>
            </a:r>
            <a:r>
              <a:rPr lang="en-US" noProof="0" dirty="0"/>
              <a:t>UI </a:t>
            </a:r>
            <a:r>
              <a:rPr lang="uk-UA" noProof="0" dirty="0"/>
              <a:t> та пристроїв (браузери, мобільні, </a:t>
            </a:r>
            <a:r>
              <a:rPr lang="uk-UA" noProof="0" dirty="0" err="1"/>
              <a:t>таби</a:t>
            </a:r>
            <a:r>
              <a:rPr lang="uk-UA" noProof="0" dirty="0"/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Автоматизовані операції  </a:t>
            </a:r>
            <a:r>
              <a:rPr lang="en-US" noProof="0" dirty="0"/>
              <a:t>build-deploy-scale;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Використання </a:t>
            </a:r>
            <a:r>
              <a:rPr lang="en-US" noProof="0" dirty="0"/>
              <a:t>continuous integration / continuous delivery toolchains;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Можливість використання різних баз </a:t>
            </a:r>
            <a:r>
              <a:rPr lang="uk-UA" noProof="0" dirty="0" err="1"/>
              <a:t>данних</a:t>
            </a:r>
            <a:r>
              <a:rPr lang="uk-UA" noProof="0" dirty="0"/>
              <a:t>, (ще згадують про незалежність від баз </a:t>
            </a:r>
            <a:r>
              <a:rPr lang="uk-UA" noProof="0" dirty="0" err="1"/>
              <a:t>данних</a:t>
            </a:r>
            <a:r>
              <a:rPr lang="uk-UA" noProof="0" dirty="0"/>
              <a:t>, але це дуже відносно);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Кругом використовуються/</a:t>
            </a:r>
            <a:r>
              <a:rPr lang="uk-UA" noProof="0" dirty="0" err="1"/>
              <a:t>публіуються</a:t>
            </a:r>
            <a:r>
              <a:rPr lang="uk-UA" noProof="0" dirty="0"/>
              <a:t>  </a:t>
            </a:r>
            <a:r>
              <a:rPr lang="en-US" noProof="0" dirty="0"/>
              <a:t>API.  </a:t>
            </a:r>
            <a:r>
              <a:rPr lang="ru-RU" noProof="0" dirty="0" err="1"/>
              <a:t>Навіть</a:t>
            </a:r>
            <a:r>
              <a:rPr lang="ru-RU" noProof="0" dirty="0"/>
              <a:t> </a:t>
            </a:r>
            <a:r>
              <a:rPr lang="ru-RU" noProof="0" dirty="0" err="1"/>
              <a:t>з’явився</a:t>
            </a:r>
            <a:r>
              <a:rPr lang="ru-RU" noProof="0" dirty="0"/>
              <a:t> </a:t>
            </a:r>
            <a:r>
              <a:rPr lang="ru-RU" noProof="0" dirty="0" err="1"/>
              <a:t>такий</a:t>
            </a:r>
            <a:r>
              <a:rPr lang="ru-RU" noProof="0" dirty="0"/>
              <a:t> </a:t>
            </a:r>
            <a:r>
              <a:rPr lang="ru-RU" noProof="0" dirty="0" err="1"/>
              <a:t>термін</a:t>
            </a:r>
            <a:r>
              <a:rPr lang="ru-RU" noProof="0" dirty="0"/>
              <a:t>, як </a:t>
            </a:r>
            <a:r>
              <a:rPr lang="en-US" noProof="0" dirty="0"/>
              <a:t>API-</a:t>
            </a:r>
            <a:r>
              <a:rPr lang="uk-UA" noProof="0" dirty="0"/>
              <a:t>економіка;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noProof="0" dirty="0"/>
              <a:t>Використання </a:t>
            </a:r>
            <a:r>
              <a:rPr lang="uk-UA" noProof="0" dirty="0" err="1"/>
              <a:t>мікросервісної</a:t>
            </a:r>
            <a:r>
              <a:rPr lang="uk-UA" noProof="0" dirty="0"/>
              <a:t> архітектури, звичайно, де це можливо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22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Підсумовуємо  плюси і мінуси </a:t>
            </a:r>
            <a:r>
              <a:rPr lang="uk-UA" dirty="0" err="1"/>
              <a:t>мікросервісів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235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показана типова хмарна архітектура. І немає різниці: вона в хмарі чи на локальних ресурсах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0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noProof="0" dirty="0"/>
              <a:t>Сьогодні основним трендом є не просто міграція в Хмару, а побудова змішаної  хмарної інфраструктури та її інтеграція з локальними ресурсам ( </a:t>
            </a:r>
            <a:r>
              <a:rPr lang="uk-UA" noProof="0" dirty="0" err="1"/>
              <a:t>on-premise</a:t>
            </a:r>
            <a:r>
              <a:rPr lang="uk-UA" noProof="0" dirty="0"/>
              <a:t> ). Гібридні хмари є основним трендом сьогодні. Деякі банки  ( </a:t>
            </a:r>
            <a:r>
              <a:rPr lang="uk-UA" noProof="0" dirty="0" err="1"/>
              <a:t>закорднонні</a:t>
            </a:r>
            <a:r>
              <a:rPr lang="uk-UA" noProof="0" dirty="0"/>
              <a:t> ) уже створили досить багато гібридних хмар і успішно їх використовують. Але більшість уже використовують комбінацію: Хмара та </a:t>
            </a:r>
            <a:r>
              <a:rPr lang="en-US" noProof="0" dirty="0"/>
              <a:t>on-premise. </a:t>
            </a:r>
            <a:r>
              <a:rPr lang="uk-UA" noProof="0" dirty="0"/>
              <a:t>Якщо використовувати сучасні стеки розробки – то міграція  </a:t>
            </a:r>
            <a:r>
              <a:rPr lang="en-US" noProof="0" dirty="0"/>
              <a:t>app </a:t>
            </a:r>
            <a:r>
              <a:rPr lang="uk-UA" noProof="0" dirty="0"/>
              <a:t> між хмарами не є великою проблемою.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30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найбільш популярні мови та </a:t>
            </a:r>
            <a:r>
              <a:rPr lang="en-US" dirty="0" err="1"/>
              <a:t>FrameWorks</a:t>
            </a:r>
            <a:r>
              <a:rPr lang="en-US" dirty="0"/>
              <a:t>. </a:t>
            </a:r>
            <a:r>
              <a:rPr lang="uk-UA" dirty="0"/>
              <a:t>Тут треба мати на увазі, що в них потрібно орієнтуватися і швидко вміти  підвищити свою кваліфікацію.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52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</a:t>
            </a:r>
            <a:r>
              <a:rPr lang="uk-UA" dirty="0" err="1"/>
              <a:t>требва</a:t>
            </a:r>
            <a:r>
              <a:rPr lang="uk-UA" dirty="0"/>
              <a:t> сказати що: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Культура </a:t>
            </a:r>
            <a:r>
              <a:rPr lang="en-US" dirty="0"/>
              <a:t>opensource </a:t>
            </a:r>
            <a:r>
              <a:rPr lang="uk-UA" dirty="0"/>
              <a:t>швидко крокує в сектор </a:t>
            </a:r>
            <a:r>
              <a:rPr lang="en-US" dirty="0"/>
              <a:t>enterprise</a:t>
            </a:r>
            <a:r>
              <a:rPr lang="uk-UA" dirty="0"/>
              <a:t> і перемагає. Цю культуру треба вивчити та сприймати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Використання малих – універсальних команд десь по 5-8 чоловік.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Швидкий </a:t>
            </a:r>
            <a:r>
              <a:rPr lang="en-US" dirty="0"/>
              <a:t>upskilling, </a:t>
            </a:r>
            <a:r>
              <a:rPr lang="uk-UA" dirty="0"/>
              <a:t>використовуючи </a:t>
            </a:r>
            <a:r>
              <a:rPr lang="en-US" dirty="0"/>
              <a:t>extreme programming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Обмін членами команд, для підвищення кваліфікації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Використання сучасних комунікацій: </a:t>
            </a:r>
            <a:r>
              <a:rPr lang="en-US" dirty="0"/>
              <a:t>Jira, Slack, </a:t>
            </a:r>
            <a:r>
              <a:rPr lang="en-US" dirty="0" err="1"/>
              <a:t>Webex</a:t>
            </a:r>
            <a:r>
              <a:rPr lang="en-US" dirty="0"/>
              <a:t>, Visual Studio Code Live Share </a:t>
            </a:r>
            <a:r>
              <a:rPr lang="en-US" dirty="0" err="1"/>
              <a:t>plagin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Design thinking </a:t>
            </a:r>
            <a:r>
              <a:rPr lang="uk-UA" dirty="0"/>
              <a:t>та </a:t>
            </a:r>
            <a:r>
              <a:rPr lang="en-US" dirty="0"/>
              <a:t>IBM Garage method – </a:t>
            </a:r>
            <a:r>
              <a:rPr lang="uk-UA" dirty="0"/>
              <a:t>нам в допомогу.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Test Driven development – </a:t>
            </a:r>
            <a:r>
              <a:rPr lang="uk-UA" dirty="0"/>
              <a:t>в процесі розробки використовуємо </a:t>
            </a:r>
            <a:r>
              <a:rPr lang="uk-UA" dirty="0" err="1"/>
              <a:t>сапеціальні</a:t>
            </a:r>
            <a:r>
              <a:rPr lang="uk-UA" dirty="0"/>
              <a:t> інструменти  для написання тестів. ТУ же пишемо тест і </a:t>
            </a:r>
            <a:r>
              <a:rPr lang="uk-UA" dirty="0" err="1"/>
              <a:t>дебажимо</a:t>
            </a:r>
            <a:r>
              <a:rPr lang="uk-UA" dirty="0"/>
              <a:t> код. Потім, з конкретизацією бізнес логіки  -  поглиблюємо та конкретизуємо код.  Так, займає час, але коли через деякий час звертаєшся –швидко через </a:t>
            </a:r>
            <a:r>
              <a:rPr lang="uk-UA" dirty="0" err="1"/>
              <a:t>тесткейси</a:t>
            </a:r>
            <a:r>
              <a:rPr lang="uk-UA" dirty="0"/>
              <a:t> відновлюється.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uk-UA" dirty="0"/>
              <a:t>Ну і </a:t>
            </a:r>
            <a:r>
              <a:rPr lang="en-US"/>
              <a:t>DEVOPS.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4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Побудова змішаної  хмарної інфраструктури та її інтеграція з ресурсам</a:t>
            </a:r>
            <a:r>
              <a:rPr lang="en-US" dirty="0"/>
              <a:t>b on-premise</a:t>
            </a:r>
            <a:r>
              <a:rPr lang="uk-UA" dirty="0"/>
              <a:t> уже не є проблемою. Просто, потрібно знати продукти, які надають Хмарні провайдери для інтеграції з </a:t>
            </a:r>
            <a:r>
              <a:rPr lang="en-US" dirty="0"/>
              <a:t>on-premise </a:t>
            </a:r>
            <a:r>
              <a:rPr lang="uk-UA" dirty="0"/>
              <a:t> ресурсами.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40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Тут бачимо банки що вже мігрували в Хмари. Так, </a:t>
            </a:r>
            <a:r>
              <a:rPr lang="en-US" dirty="0"/>
              <a:t>LLOYDS BANK </a:t>
            </a:r>
            <a:r>
              <a:rPr lang="uk-UA" dirty="0"/>
              <a:t>використовує одночасно 3 хмари. Хоча основна – хмара </a:t>
            </a:r>
            <a:r>
              <a:rPr lang="en-US" dirty="0"/>
              <a:t>IBM.  BNP-PARIBAS – </a:t>
            </a:r>
            <a:r>
              <a:rPr lang="uk-UA" dirty="0"/>
              <a:t>Теж, в якості </a:t>
            </a:r>
            <a:r>
              <a:rPr lang="uk-UA" dirty="0" err="1"/>
              <a:t>основнї</a:t>
            </a:r>
            <a:r>
              <a:rPr lang="uk-UA" dirty="0"/>
              <a:t> хмари вибрав Хмару </a:t>
            </a:r>
            <a:r>
              <a:rPr lang="en-US" dirty="0"/>
              <a:t>IBM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02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Французький </a:t>
            </a:r>
            <a:r>
              <a:rPr lang="en-US" dirty="0"/>
              <a:t>Orange Bank – </a:t>
            </a:r>
            <a:r>
              <a:rPr lang="uk-UA" dirty="0"/>
              <a:t>це  майже повністю електронний банк. В якості віртуального асистента вони використовують чат-бот від </a:t>
            </a:r>
            <a:r>
              <a:rPr lang="en-US" dirty="0"/>
              <a:t>IBM </a:t>
            </a:r>
            <a:r>
              <a:rPr lang="uk-UA" dirty="0"/>
              <a:t>і іще багато ресурсів, що дозволяють оптимізувати роботу бота. Зв’язати його з банківськими ресурсами, виконувати поведінковий аналіз і системно покращувати роботу віртуального асистента. Бот доступний на сайті банку, у фейсбуці. Досить вражаюча модель роботи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EC3C3-E528-A34B-A5FF-136F4BB8E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9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Ще один приклад: глобальний готельний сервіс для приватних осіб </a:t>
            </a:r>
            <a:r>
              <a:rPr lang="en-US" dirty="0"/>
              <a:t>Airbnb. </a:t>
            </a:r>
            <a:r>
              <a:rPr lang="uk-UA" dirty="0"/>
              <a:t>Штаб квартира в Сан-Франциско, а доступний по всьому світу. Сервіс почав працювати з маленького сайту. Але, бізнес пішов і сервіс потрібно було масштабувати. Сервіс повністю переїхав у хмару. Його репозиторії висхідного коду  знаходяться на </a:t>
            </a:r>
            <a:r>
              <a:rPr lang="en-US" dirty="0" err="1"/>
              <a:t>github</a:t>
            </a:r>
            <a:r>
              <a:rPr lang="en-US" dirty="0"/>
              <a:t>. </a:t>
            </a:r>
            <a:r>
              <a:rPr lang="uk-UA" dirty="0"/>
              <a:t>Там 179  репозиторіїв. Стек технологій можете проаналізувати самостійно. Якщо такі сервіси використовують стек технологій, що є не звичним для сектору </a:t>
            </a:r>
            <a:r>
              <a:rPr lang="en-US" dirty="0"/>
              <a:t>enterprise. </a:t>
            </a:r>
            <a:r>
              <a:rPr lang="uk-UA" dirty="0"/>
              <a:t>То, чому виникає риторичне запитання, чому  </a:t>
            </a:r>
            <a:r>
              <a:rPr lang="en-US" dirty="0"/>
              <a:t>enterprise</a:t>
            </a:r>
            <a:r>
              <a:rPr lang="uk-UA" dirty="0"/>
              <a:t> сектору  його не використовувати? Це риторичне питання.  Тут потрібно наголосити, що з переходом на </a:t>
            </a:r>
            <a:r>
              <a:rPr lang="en-US" dirty="0"/>
              <a:t>cloud </a:t>
            </a:r>
            <a:r>
              <a:rPr lang="en-US" dirty="0" err="1"/>
              <a:t>natuve</a:t>
            </a:r>
            <a:r>
              <a:rPr lang="en-US" dirty="0"/>
              <a:t> </a:t>
            </a:r>
            <a:r>
              <a:rPr lang="ru-RU" dirty="0"/>
              <a:t>стек  </a:t>
            </a:r>
            <a:r>
              <a:rPr lang="ru-RU" dirty="0" err="1"/>
              <a:t>розробки</a:t>
            </a:r>
            <a:r>
              <a:rPr lang="ru-RU" dirty="0"/>
              <a:t> </a:t>
            </a:r>
            <a:r>
              <a:rPr lang="uk-UA" dirty="0"/>
              <a:t>змінюється і культура розробки (культура виробництва програмного </a:t>
            </a:r>
            <a:r>
              <a:rPr lang="uk-UA" dirty="0" err="1"/>
              <a:t>забезпеення</a:t>
            </a:r>
            <a:r>
              <a:rPr lang="uk-UA" dirty="0"/>
              <a:t>).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Хмарна  пропозиція </a:t>
            </a:r>
            <a:r>
              <a:rPr lang="en-US" dirty="0"/>
              <a:t>IBM </a:t>
            </a:r>
            <a:r>
              <a:rPr lang="uk-UA" dirty="0"/>
              <a:t>  приваблива  як для корпоративного використання, так і для малих груп розробників,  для навчання  як університетського  так і власного . На слайді показано крупними мазками розділи хмарного каталогу </a:t>
            </a:r>
            <a:r>
              <a:rPr lang="en-US" dirty="0"/>
              <a:t>IBM.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1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 це, більш детальний каталог. Але все не помістилося і в цьому переліку. Найкраще – це створити хмарний обліковий запис та проаналізувати  хмарний каталог самостійно.  Пізніше, ми пройдемо по  реальному каталогу. А зараз хочу наголосити, щоб порівнювати дві хмарні платформи, або зробити висновок про можливість (чи не можливість) міграції в хмару – потрібно дуже гарно вивчити каталог продукті, тарифну політику, інфраструктурні можливості.  Потрібно зрозуміти архітектурні особливості побудови </a:t>
            </a:r>
            <a:r>
              <a:rPr lang="en-US" dirty="0"/>
              <a:t>app </a:t>
            </a:r>
            <a:r>
              <a:rPr lang="uk-UA" dirty="0"/>
              <a:t> в конкретно взятій хмарі. Без вивчення архітектурних особливостей та продуктових особливостей конкретного хмарного провайдера та накладання </a:t>
            </a:r>
            <a:r>
              <a:rPr lang="uk-UA" dirty="0" err="1"/>
              <a:t>ії</a:t>
            </a:r>
            <a:r>
              <a:rPr lang="uk-UA" dirty="0"/>
              <a:t> на те, що ви хочете  отримати – любі швидкі оцінки будуть хибні, доведено </a:t>
            </a:r>
            <a:r>
              <a:rPr lang="en-US" dirty="0"/>
              <a:t>AWS </a:t>
            </a:r>
            <a:r>
              <a:rPr lang="uk-UA" dirty="0"/>
              <a:t>та </a:t>
            </a:r>
            <a:r>
              <a:rPr lang="en-US" dirty="0"/>
              <a:t>IBM</a:t>
            </a:r>
            <a:r>
              <a:rPr lang="uk-UA" dirty="0"/>
              <a:t>.</a:t>
            </a:r>
            <a:r>
              <a:rPr lang="en-US" dirty="0"/>
              <a:t> </a:t>
            </a:r>
            <a:r>
              <a:rPr lang="uk-UA" dirty="0"/>
              <a:t>Також, потрібно детально розуміти особливості «хмарної економії» та  </a:t>
            </a:r>
            <a:r>
              <a:rPr lang="en-US" dirty="0"/>
              <a:t>TCO</a:t>
            </a:r>
            <a:r>
              <a:rPr lang="uk-UA" dirty="0"/>
              <a:t>.</a:t>
            </a:r>
            <a:endParaRPr lang="en-US" dirty="0"/>
          </a:p>
          <a:p>
            <a:r>
              <a:rPr lang="uk-UA" dirty="0"/>
              <a:t>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8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3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288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532669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66352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6527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2930752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8939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044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90635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149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80481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651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409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558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3318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03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578480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09940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1172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820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05549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8213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3291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29428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2054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6238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5647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2524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7845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6217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1490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4014673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52565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48250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1971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077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19" y="4863176"/>
            <a:ext cx="483578" cy="179103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79" y="4844081"/>
            <a:ext cx="1772553" cy="22107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143925" y="4860953"/>
            <a:ext cx="2133600" cy="188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685769"/>
            <a:fld id="{6FCA97BC-0DBA-CD4F-A4A6-3A7104B3C5A2}" type="slidenum">
              <a:rPr lang="en-US" smtClean="0">
                <a:ea typeface=""/>
              </a:rPr>
              <a:pPr defTabSz="685769"/>
              <a:t>‹#›</a:t>
            </a:fld>
            <a:endParaRPr lang="en-US">
              <a:ea typeface="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9360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6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291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9331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881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816555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9208045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9003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4042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01913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24478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85398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719641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46098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55820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1337806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89010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78023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6620083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242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9214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6818584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z="1200" smtClean="0">
                <a:solidFill>
                  <a:srgbClr val="000000"/>
                </a:solidFill>
              </a:rPr>
              <a:pPr/>
              <a:t>‹#›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3189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56807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1992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1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80099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335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2742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24785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368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4025414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81844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7019451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568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7163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37622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z="800" smtClean="0">
                <a:solidFill>
                  <a:srgbClr val="000000"/>
                </a:solidFill>
              </a:rPr>
              <a:pPr/>
              <a:t>‹#›</a:t>
            </a:fld>
            <a:endParaRPr lang="en-US" sz="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98504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152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3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700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889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681513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296635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9748858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8556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7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519342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38668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473534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661245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5501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633950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318524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2623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4815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304479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8248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7876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6818584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z="1200" smtClean="0">
                <a:solidFill>
                  <a:srgbClr val="000000"/>
                </a:solidFill>
              </a:rPr>
              <a:pPr/>
              <a:t>‹#›</a:t>
            </a:fld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75366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04229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2658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920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97478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010400" y="49788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3458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35514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40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48103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9633241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5504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2925459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651514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3599443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77081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265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200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hape 73"/>
          <p:cNvSpPr>
            <a:spLocks noGrp="1"/>
          </p:cNvSpPr>
          <p:nvPr>
            <p:ph type="sldNum" sz="quarter" idx="2"/>
          </p:nvPr>
        </p:nvSpPr>
        <p:spPr>
          <a:xfrm>
            <a:off x="8503920" y="4738878"/>
            <a:ext cx="331470" cy="3154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8728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01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802560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6118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19125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960165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27081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9813621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078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1601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2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2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328873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9599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61272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4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4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816667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6901749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470103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8624651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930934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4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4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82723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9638643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7914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5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0877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2810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299916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9949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0980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3787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499322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4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5933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9316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19159026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3"/>
            <a:ext cx="4215008" cy="3423439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55159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60375197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019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685370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8328374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0591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15055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51598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022490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2123740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90981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153403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117635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9941096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546867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224203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44842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60701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21176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530800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108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8403874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779396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3004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001127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11614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53753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37613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76966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82557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367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63719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5732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79366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053156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990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74432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7767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80303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12991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3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19" y="4863176"/>
            <a:ext cx="483578" cy="179103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5379" y="4844081"/>
            <a:ext cx="1772553" cy="22107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143925" y="4860953"/>
            <a:ext cx="2133600" cy="1889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685769"/>
            <a:fld id="{6FCA97BC-0DBA-CD4F-A4A6-3A7104B3C5A2}" type="slidenum">
              <a:rPr lang="en-US" smtClean="0">
                <a:ea typeface=""/>
              </a:rPr>
              <a:pPr defTabSz="685769"/>
              <a:t>‹#›</a:t>
            </a:fld>
            <a:endParaRPr lang="en-US">
              <a:ea typeface="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9360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68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itle 3"/>
          <p:cNvSpPr txBox="1">
            <a:spLocks/>
          </p:cNvSpPr>
          <p:nvPr userDrawn="1"/>
        </p:nvSpPr>
        <p:spPr>
          <a:xfrm>
            <a:off x="148589" y="4901566"/>
            <a:ext cx="3278529" cy="204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="1"/>
              <a:t>IBM Cloud Private BP Enablement Workshop</a:t>
            </a:r>
            <a:br>
              <a:rPr lang="en-US" sz="3600" b="1"/>
            </a:br>
            <a:br>
              <a:rPr lang="en-US" sz="2000"/>
            </a:br>
            <a:br>
              <a:rPr lang="en-US" sz="2000"/>
            </a:br>
            <a:endParaRPr lang="en-US" dirty="0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defRPr>
                <a:solidFill>
                  <a:schemeClr val="bg2"/>
                </a:solidFill>
              </a:defRPr>
            </a:lvl2pPr>
            <a:lvl3pPr>
              <a:spcBef>
                <a:spcPts val="0"/>
              </a:spcBef>
              <a:defRPr>
                <a:solidFill>
                  <a:schemeClr val="bg2"/>
                </a:solidFill>
              </a:defRPr>
            </a:lvl3pPr>
            <a:lvl4pPr>
              <a:spcBef>
                <a:spcPts val="0"/>
              </a:spcBef>
              <a:defRPr>
                <a:solidFill>
                  <a:schemeClr val="bg2"/>
                </a:solidFill>
              </a:defRPr>
            </a:lvl4pPr>
            <a:lvl5pPr>
              <a:spcBef>
                <a:spcPts val="0"/>
              </a:spcBef>
              <a:defRPr>
                <a:solidFill>
                  <a:schemeClr val="bg2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49531" y="1123950"/>
            <a:ext cx="4255928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76859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178537" y="1123950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137748" y="1125277"/>
            <a:ext cx="2767711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28600" y="201168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4114800" cy="137160"/>
          </a:xfr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228600" y="177546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2400" dirty="0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4868503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FB3C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>
                <a:solidFill>
                  <a:srgbClr val="1FB3CF"/>
                </a:solidFill>
                <a:sym typeface="Arial"/>
              </a:rPr>
              <a:t>IBM </a:t>
            </a:r>
            <a:r>
              <a:rPr sz="1050" b="1">
                <a:solidFill>
                  <a:srgbClr val="1FB3CF"/>
                </a:solidFill>
                <a:sym typeface="Arial"/>
              </a:rPr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787989" y="4787490"/>
            <a:ext cx="142877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4795838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>
              <a:solidFill>
                <a:srgbClr val="000000"/>
              </a:solidFill>
            </a:endParaRPr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0" y="190501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8246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12656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47909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977484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21607245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14813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849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82405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719947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0328813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41482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22696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119066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25694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47815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065389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827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304126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08603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70366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3330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6907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95418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3204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167052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806766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638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76451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840574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64428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829416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1046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896148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134046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298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705335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8022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119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021555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98301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8449735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81574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73347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782976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71020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47966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4682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23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1780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02573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225502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6042420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6921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06862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23472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960449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50724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980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2680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61197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DOC ID / Month XX,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127199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15025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147300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8696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5233090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3411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5901908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282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04580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314871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9911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chemeClr val="bg2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190502"/>
            <a:ext cx="3018187" cy="390917"/>
          </a:xfrm>
          <a:prstGeom prst="rect">
            <a:avLst/>
          </a:prstGeom>
        </p:spPr>
        <p:txBody>
          <a:bodyPr lIns="45718" tIns="45718" rIns="45718" bIns="45718"/>
          <a:lstStyle>
            <a:lvl1pPr defTabSz="582916">
              <a:lnSpc>
                <a:spcPct val="90000"/>
              </a:lnSpc>
              <a:defRPr sz="225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565861584"/>
      </p:ext>
    </p:extLst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33338" y="4763"/>
            <a:ext cx="9177338" cy="5154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06" name="Group 441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4724" y="1480686"/>
            <a:ext cx="7038519" cy="92642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720" y="2424307"/>
            <a:ext cx="6400800" cy="64813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6" name="Imag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7528" y="209702"/>
            <a:ext cx="1013572" cy="101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2565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225913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78BE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grpSp>
        <p:nvGrpSpPr>
          <p:cNvPr id="106" name="Group 146"/>
          <p:cNvGrpSpPr>
            <a:grpSpLocks/>
          </p:cNvGrpSpPr>
          <p:nvPr userDrawn="1"/>
        </p:nvGrpSpPr>
        <p:grpSpPr bwMode="auto">
          <a:xfrm>
            <a:off x="865188" y="4467226"/>
            <a:ext cx="715962" cy="292100"/>
            <a:chOff x="1992313" y="5414963"/>
            <a:chExt cx="573087" cy="233362"/>
          </a:xfrm>
        </p:grpSpPr>
        <p:sp>
          <p:nvSpPr>
            <p:cNvPr id="107" name="Freeform 143"/>
            <p:cNvSpPr>
              <a:spLocks noChangeArrowheads="1"/>
            </p:cNvSpPr>
            <p:nvPr/>
          </p:nvSpPr>
          <p:spPr bwMode="auto">
            <a:xfrm>
              <a:off x="2349380" y="5477109"/>
              <a:ext cx="82596" cy="15219"/>
            </a:xfrm>
            <a:custGeom>
              <a:avLst/>
              <a:gdLst>
                <a:gd name="T0" fmla="*/ 0 w 230"/>
                <a:gd name="T1" fmla="*/ 0 h 43"/>
                <a:gd name="T2" fmla="*/ 2147483647 w 230"/>
                <a:gd name="T3" fmla="*/ 0 h 43"/>
                <a:gd name="T4" fmla="*/ 2147483647 w 230"/>
                <a:gd name="T5" fmla="*/ 2147483647 h 43"/>
                <a:gd name="T6" fmla="*/ 0 w 230"/>
                <a:gd name="T7" fmla="*/ 2147483647 h 43"/>
                <a:gd name="T8" fmla="*/ 0 w 23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0" h="43">
                  <a:moveTo>
                    <a:pt x="0" y="0"/>
                  </a:moveTo>
                  <a:lnTo>
                    <a:pt x="215" y="0"/>
                  </a:lnTo>
                  <a:cubicBezTo>
                    <a:pt x="220" y="19"/>
                    <a:pt x="223" y="28"/>
                    <a:pt x="22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8" name="Freeform 144"/>
            <p:cNvSpPr>
              <a:spLocks noChangeArrowheads="1"/>
            </p:cNvSpPr>
            <p:nvPr/>
          </p:nvSpPr>
          <p:spPr bwMode="auto">
            <a:xfrm>
              <a:off x="2451037" y="5477109"/>
              <a:ext cx="83866" cy="15219"/>
            </a:xfrm>
            <a:custGeom>
              <a:avLst/>
              <a:gdLst>
                <a:gd name="T0" fmla="*/ 2147483647 w 233"/>
                <a:gd name="T1" fmla="*/ 2147483647 h 43"/>
                <a:gd name="T2" fmla="*/ 0 w 233"/>
                <a:gd name="T3" fmla="*/ 2147483647 h 43"/>
                <a:gd name="T4" fmla="*/ 2147483647 w 233"/>
                <a:gd name="T5" fmla="*/ 0 h 43"/>
                <a:gd name="T6" fmla="*/ 2147483647 w 233"/>
                <a:gd name="T7" fmla="*/ 0 h 43"/>
                <a:gd name="T8" fmla="*/ 2147483647 w 233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33" h="43">
                  <a:moveTo>
                    <a:pt x="232" y="42"/>
                  </a:moveTo>
                  <a:lnTo>
                    <a:pt x="0" y="42"/>
                  </a:lnTo>
                  <a:lnTo>
                    <a:pt x="17" y="0"/>
                  </a:lnTo>
                  <a:lnTo>
                    <a:pt x="232" y="0"/>
                  </a:lnTo>
                  <a:lnTo>
                    <a:pt x="232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9" name="Freeform 145"/>
            <p:cNvSpPr>
              <a:spLocks noChangeArrowheads="1"/>
            </p:cNvSpPr>
            <p:nvPr/>
          </p:nvSpPr>
          <p:spPr bwMode="auto">
            <a:xfrm>
              <a:off x="2393855" y="5507547"/>
              <a:ext cx="48287" cy="15219"/>
            </a:xfrm>
            <a:custGeom>
              <a:avLst/>
              <a:gdLst>
                <a:gd name="T0" fmla="*/ 0 w 131"/>
                <a:gd name="T1" fmla="*/ 0 h 44"/>
                <a:gd name="T2" fmla="*/ 2147483647 w 131"/>
                <a:gd name="T3" fmla="*/ 0 h 44"/>
                <a:gd name="T4" fmla="*/ 2147483647 w 131"/>
                <a:gd name="T5" fmla="*/ 2147483647 h 44"/>
                <a:gd name="T6" fmla="*/ 2147483647 w 131"/>
                <a:gd name="T7" fmla="*/ 2147483647 h 44"/>
                <a:gd name="T8" fmla="*/ 0 w 13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4">
                  <a:moveTo>
                    <a:pt x="0" y="0"/>
                  </a:moveTo>
                  <a:lnTo>
                    <a:pt x="116" y="0"/>
                  </a:lnTo>
                  <a:cubicBezTo>
                    <a:pt x="119" y="8"/>
                    <a:pt x="129" y="40"/>
                    <a:pt x="130" y="43"/>
                  </a:cubicBezTo>
                  <a:lnTo>
                    <a:pt x="14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0" name="Freeform 146"/>
            <p:cNvSpPr>
              <a:spLocks noChangeArrowheads="1"/>
            </p:cNvSpPr>
            <p:nvPr/>
          </p:nvSpPr>
          <p:spPr bwMode="auto">
            <a:xfrm>
              <a:off x="2442142" y="5507547"/>
              <a:ext cx="47016" cy="16487"/>
            </a:xfrm>
            <a:custGeom>
              <a:avLst/>
              <a:gdLst>
                <a:gd name="T0" fmla="*/ 2147483647 w 131"/>
                <a:gd name="T1" fmla="*/ 2147483647 h 47"/>
                <a:gd name="T2" fmla="*/ 0 w 131"/>
                <a:gd name="T3" fmla="*/ 2147483647 h 47"/>
                <a:gd name="T4" fmla="*/ 2147483647 w 131"/>
                <a:gd name="T5" fmla="*/ 0 h 47"/>
                <a:gd name="T6" fmla="*/ 2147483647 w 131"/>
                <a:gd name="T7" fmla="*/ 0 h 47"/>
                <a:gd name="T8" fmla="*/ 2147483647 w 131"/>
                <a:gd name="T9" fmla="*/ 2147483647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1" h="47">
                  <a:moveTo>
                    <a:pt x="116" y="46"/>
                  </a:moveTo>
                  <a:lnTo>
                    <a:pt x="0" y="46"/>
                  </a:lnTo>
                  <a:lnTo>
                    <a:pt x="14" y="0"/>
                  </a:lnTo>
                  <a:lnTo>
                    <a:pt x="130" y="0"/>
                  </a:lnTo>
                  <a:lnTo>
                    <a:pt x="116" y="46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1" name="Freeform 147"/>
            <p:cNvSpPr>
              <a:spLocks noChangeArrowheads="1"/>
            </p:cNvSpPr>
            <p:nvPr/>
          </p:nvSpPr>
          <p:spPr bwMode="auto">
            <a:xfrm>
              <a:off x="2406562" y="5539254"/>
              <a:ext cx="73701" cy="15219"/>
            </a:xfrm>
            <a:custGeom>
              <a:avLst/>
              <a:gdLst>
                <a:gd name="T0" fmla="*/ 2147483647 w 202"/>
                <a:gd name="T1" fmla="*/ 2147483647 h 43"/>
                <a:gd name="T2" fmla="*/ 2147483647 w 202"/>
                <a:gd name="T3" fmla="*/ 2147483647 h 43"/>
                <a:gd name="T4" fmla="*/ 0 w 202"/>
                <a:gd name="T5" fmla="*/ 0 h 43"/>
                <a:gd name="T6" fmla="*/ 2147483647 w 202"/>
                <a:gd name="T7" fmla="*/ 0 h 43"/>
                <a:gd name="T8" fmla="*/ 2147483647 w 20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2" h="43">
                  <a:moveTo>
                    <a:pt x="187" y="42"/>
                  </a:moveTo>
                  <a:lnTo>
                    <a:pt x="14" y="42"/>
                  </a:lnTo>
                  <a:cubicBezTo>
                    <a:pt x="6" y="22"/>
                    <a:pt x="3" y="14"/>
                    <a:pt x="0" y="0"/>
                  </a:cubicBezTo>
                  <a:lnTo>
                    <a:pt x="201" y="0"/>
                  </a:lnTo>
                  <a:lnTo>
                    <a:pt x="18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" name="Freeform 148"/>
            <p:cNvSpPr>
              <a:spLocks noChangeArrowheads="1"/>
            </p:cNvSpPr>
            <p:nvPr/>
          </p:nvSpPr>
          <p:spPr bwMode="auto">
            <a:xfrm>
              <a:off x="2349380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3" name="Freeform 149"/>
            <p:cNvSpPr>
              <a:spLocks noChangeArrowheads="1"/>
            </p:cNvSpPr>
            <p:nvPr/>
          </p:nvSpPr>
          <p:spPr bwMode="auto">
            <a:xfrm>
              <a:off x="2487887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4" name="Freeform 150"/>
            <p:cNvSpPr>
              <a:spLocks noChangeArrowheads="1"/>
            </p:cNvSpPr>
            <p:nvPr/>
          </p:nvSpPr>
          <p:spPr bwMode="auto">
            <a:xfrm>
              <a:off x="2349380" y="5539254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" name="Freeform 151"/>
            <p:cNvSpPr>
              <a:spLocks noChangeArrowheads="1"/>
            </p:cNvSpPr>
            <p:nvPr/>
          </p:nvSpPr>
          <p:spPr bwMode="auto">
            <a:xfrm>
              <a:off x="2487887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6" name="Freeform 152"/>
            <p:cNvSpPr>
              <a:spLocks noChangeArrowheads="1"/>
            </p:cNvSpPr>
            <p:nvPr/>
          </p:nvSpPr>
          <p:spPr bwMode="auto">
            <a:xfrm>
              <a:off x="2349380" y="5507547"/>
              <a:ext cx="48287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7" name="Freeform 153"/>
            <p:cNvSpPr>
              <a:spLocks noChangeArrowheads="1"/>
            </p:cNvSpPr>
            <p:nvPr/>
          </p:nvSpPr>
          <p:spPr bwMode="auto">
            <a:xfrm>
              <a:off x="2487887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8" name="Freeform 154"/>
            <p:cNvSpPr>
              <a:spLocks noChangeArrowheads="1"/>
            </p:cNvSpPr>
            <p:nvPr/>
          </p:nvSpPr>
          <p:spPr bwMode="auto">
            <a:xfrm>
              <a:off x="2317613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9" name="Freeform 155"/>
            <p:cNvSpPr>
              <a:spLocks noChangeArrowheads="1"/>
            </p:cNvSpPr>
            <p:nvPr/>
          </p:nvSpPr>
          <p:spPr bwMode="auto">
            <a:xfrm>
              <a:off x="2317613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0" name="Freeform 156"/>
            <p:cNvSpPr>
              <a:spLocks noChangeArrowheads="1"/>
            </p:cNvSpPr>
            <p:nvPr/>
          </p:nvSpPr>
          <p:spPr bwMode="auto">
            <a:xfrm>
              <a:off x="2146068" y="5568424"/>
              <a:ext cx="48287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1" name="Freeform 157"/>
            <p:cNvSpPr>
              <a:spLocks noChangeArrowheads="1"/>
            </p:cNvSpPr>
            <p:nvPr/>
          </p:nvSpPr>
          <p:spPr bwMode="auto">
            <a:xfrm>
              <a:off x="2146068" y="5477109"/>
              <a:ext cx="48287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2" name="Freeform 158"/>
            <p:cNvSpPr>
              <a:spLocks noChangeArrowheads="1"/>
            </p:cNvSpPr>
            <p:nvPr/>
          </p:nvSpPr>
          <p:spPr bwMode="auto">
            <a:xfrm>
              <a:off x="2022810" y="5568424"/>
              <a:ext cx="47016" cy="16487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" name="Freeform 159"/>
            <p:cNvSpPr>
              <a:spLocks noChangeArrowheads="1"/>
            </p:cNvSpPr>
            <p:nvPr/>
          </p:nvSpPr>
          <p:spPr bwMode="auto">
            <a:xfrm>
              <a:off x="2022810" y="5539254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4" name="Freeform 160"/>
            <p:cNvSpPr>
              <a:spLocks noChangeArrowheads="1"/>
            </p:cNvSpPr>
            <p:nvPr/>
          </p:nvSpPr>
          <p:spPr bwMode="auto">
            <a:xfrm>
              <a:off x="2022810" y="5507547"/>
              <a:ext cx="47016" cy="15219"/>
            </a:xfrm>
            <a:custGeom>
              <a:avLst/>
              <a:gdLst>
                <a:gd name="T0" fmla="*/ 2147483647 w 131"/>
                <a:gd name="T1" fmla="*/ 2147483647 h 44"/>
                <a:gd name="T2" fmla="*/ 0 w 131"/>
                <a:gd name="T3" fmla="*/ 2147483647 h 44"/>
                <a:gd name="T4" fmla="*/ 0 w 131"/>
                <a:gd name="T5" fmla="*/ 0 h 44"/>
                <a:gd name="T6" fmla="*/ 2147483647 w 131"/>
                <a:gd name="T7" fmla="*/ 0 h 44"/>
                <a:gd name="T8" fmla="*/ 2147483647 w 131"/>
                <a:gd name="T9" fmla="*/ 2147483647 h 44"/>
                <a:gd name="T10" fmla="*/ 2147483647 w 131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4">
                  <a:moveTo>
                    <a:pt x="65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3"/>
                  </a:lnTo>
                  <a:lnTo>
                    <a:pt x="6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" name="Freeform 161"/>
            <p:cNvSpPr>
              <a:spLocks noChangeArrowheads="1"/>
            </p:cNvSpPr>
            <p:nvPr/>
          </p:nvSpPr>
          <p:spPr bwMode="auto">
            <a:xfrm>
              <a:off x="2022810" y="5477109"/>
              <a:ext cx="47016" cy="15219"/>
            </a:xfrm>
            <a:custGeom>
              <a:avLst/>
              <a:gdLst>
                <a:gd name="T0" fmla="*/ 2147483647 w 131"/>
                <a:gd name="T1" fmla="*/ 2147483647 h 43"/>
                <a:gd name="T2" fmla="*/ 0 w 131"/>
                <a:gd name="T3" fmla="*/ 2147483647 h 43"/>
                <a:gd name="T4" fmla="*/ 0 w 131"/>
                <a:gd name="T5" fmla="*/ 0 h 43"/>
                <a:gd name="T6" fmla="*/ 2147483647 w 131"/>
                <a:gd name="T7" fmla="*/ 0 h 43"/>
                <a:gd name="T8" fmla="*/ 2147483647 w 131"/>
                <a:gd name="T9" fmla="*/ 2147483647 h 43"/>
                <a:gd name="T10" fmla="*/ 2147483647 w 131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1" h="43">
                  <a:moveTo>
                    <a:pt x="6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30" y="0"/>
                  </a:lnTo>
                  <a:lnTo>
                    <a:pt x="130" y="42"/>
                  </a:lnTo>
                  <a:lnTo>
                    <a:pt x="65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6" name="Freeform 162"/>
            <p:cNvSpPr>
              <a:spLocks noChangeArrowheads="1"/>
            </p:cNvSpPr>
            <p:nvPr/>
          </p:nvSpPr>
          <p:spPr bwMode="auto">
            <a:xfrm>
              <a:off x="1992313" y="5600131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7" name="Freeform 163"/>
            <p:cNvSpPr>
              <a:spLocks noChangeArrowheads="1"/>
            </p:cNvSpPr>
            <p:nvPr/>
          </p:nvSpPr>
          <p:spPr bwMode="auto">
            <a:xfrm>
              <a:off x="1992313" y="5631838"/>
              <a:ext cx="109281" cy="16487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8" name="Freeform 164"/>
            <p:cNvSpPr>
              <a:spLocks noChangeArrowheads="1"/>
            </p:cNvSpPr>
            <p:nvPr/>
          </p:nvSpPr>
          <p:spPr bwMode="auto">
            <a:xfrm>
              <a:off x="1992313" y="5414963"/>
              <a:ext cx="109281" cy="16488"/>
            </a:xfrm>
            <a:custGeom>
              <a:avLst/>
              <a:gdLst>
                <a:gd name="T0" fmla="*/ 2147483647 w 303"/>
                <a:gd name="T1" fmla="*/ 2147483647 h 43"/>
                <a:gd name="T2" fmla="*/ 0 w 303"/>
                <a:gd name="T3" fmla="*/ 2147483647 h 43"/>
                <a:gd name="T4" fmla="*/ 0 w 303"/>
                <a:gd name="T5" fmla="*/ 0 h 43"/>
                <a:gd name="T6" fmla="*/ 2147483647 w 303"/>
                <a:gd name="T7" fmla="*/ 0 h 43"/>
                <a:gd name="T8" fmla="*/ 2147483647 w 303"/>
                <a:gd name="T9" fmla="*/ 2147483647 h 43"/>
                <a:gd name="T10" fmla="*/ 2147483647 w 303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3">
                  <a:moveTo>
                    <a:pt x="151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2"/>
                  </a:lnTo>
                  <a:lnTo>
                    <a:pt x="151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9" name="Freeform 165"/>
            <p:cNvSpPr>
              <a:spLocks noChangeArrowheads="1"/>
            </p:cNvSpPr>
            <p:nvPr/>
          </p:nvSpPr>
          <p:spPr bwMode="auto">
            <a:xfrm>
              <a:off x="1992313" y="5445402"/>
              <a:ext cx="109281" cy="15219"/>
            </a:xfrm>
            <a:custGeom>
              <a:avLst/>
              <a:gdLst>
                <a:gd name="T0" fmla="*/ 2147483647 w 303"/>
                <a:gd name="T1" fmla="*/ 2147483647 h 44"/>
                <a:gd name="T2" fmla="*/ 0 w 303"/>
                <a:gd name="T3" fmla="*/ 2147483647 h 44"/>
                <a:gd name="T4" fmla="*/ 0 w 303"/>
                <a:gd name="T5" fmla="*/ 0 h 44"/>
                <a:gd name="T6" fmla="*/ 2147483647 w 303"/>
                <a:gd name="T7" fmla="*/ 0 h 44"/>
                <a:gd name="T8" fmla="*/ 2147483647 w 303"/>
                <a:gd name="T9" fmla="*/ 2147483647 h 44"/>
                <a:gd name="T10" fmla="*/ 2147483647 w 303"/>
                <a:gd name="T11" fmla="*/ 2147483647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03" h="44">
                  <a:moveTo>
                    <a:pt x="15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43"/>
                  </a:lnTo>
                  <a:lnTo>
                    <a:pt x="151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0" name="Freeform 166"/>
            <p:cNvSpPr>
              <a:spLocks noChangeArrowheads="1"/>
            </p:cNvSpPr>
            <p:nvPr/>
          </p:nvSpPr>
          <p:spPr bwMode="auto">
            <a:xfrm>
              <a:off x="2317613" y="5414963"/>
              <a:ext cx="94032" cy="16488"/>
            </a:xfrm>
            <a:custGeom>
              <a:avLst/>
              <a:gdLst>
                <a:gd name="T0" fmla="*/ 0 w 260"/>
                <a:gd name="T1" fmla="*/ 0 h 43"/>
                <a:gd name="T2" fmla="*/ 2147483647 w 260"/>
                <a:gd name="T3" fmla="*/ 0 h 43"/>
                <a:gd name="T4" fmla="*/ 2147483647 w 260"/>
                <a:gd name="T5" fmla="*/ 2147483647 h 43"/>
                <a:gd name="T6" fmla="*/ 0 w 260"/>
                <a:gd name="T7" fmla="*/ 2147483647 h 43"/>
                <a:gd name="T8" fmla="*/ 0 w 260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43">
                  <a:moveTo>
                    <a:pt x="0" y="0"/>
                  </a:moveTo>
                  <a:lnTo>
                    <a:pt x="245" y="0"/>
                  </a:lnTo>
                  <a:cubicBezTo>
                    <a:pt x="251" y="14"/>
                    <a:pt x="254" y="22"/>
                    <a:pt x="259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1" name="Freeform 167"/>
            <p:cNvSpPr>
              <a:spLocks noChangeArrowheads="1"/>
            </p:cNvSpPr>
            <p:nvPr/>
          </p:nvSpPr>
          <p:spPr bwMode="auto">
            <a:xfrm>
              <a:off x="2317613" y="5445402"/>
              <a:ext cx="105468" cy="15219"/>
            </a:xfrm>
            <a:custGeom>
              <a:avLst/>
              <a:gdLst>
                <a:gd name="T0" fmla="*/ 0 w 289"/>
                <a:gd name="T1" fmla="*/ 0 h 44"/>
                <a:gd name="T2" fmla="*/ 2147483647 w 289"/>
                <a:gd name="T3" fmla="*/ 0 h 44"/>
                <a:gd name="T4" fmla="*/ 2147483647 w 289"/>
                <a:gd name="T5" fmla="*/ 2147483647 h 44"/>
                <a:gd name="T6" fmla="*/ 0 w 289"/>
                <a:gd name="T7" fmla="*/ 2147483647 h 44"/>
                <a:gd name="T8" fmla="*/ 0 w 289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9" h="44">
                  <a:moveTo>
                    <a:pt x="0" y="0"/>
                  </a:moveTo>
                  <a:lnTo>
                    <a:pt x="274" y="0"/>
                  </a:lnTo>
                  <a:lnTo>
                    <a:pt x="288" y="43"/>
                  </a:lnTo>
                  <a:lnTo>
                    <a:pt x="0" y="43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2" name="Freeform 168"/>
            <p:cNvSpPr>
              <a:spLocks noChangeArrowheads="1"/>
            </p:cNvSpPr>
            <p:nvPr/>
          </p:nvSpPr>
          <p:spPr bwMode="auto">
            <a:xfrm>
              <a:off x="2473909" y="5414963"/>
              <a:ext cx="91491" cy="16488"/>
            </a:xfrm>
            <a:custGeom>
              <a:avLst/>
              <a:gdLst>
                <a:gd name="T0" fmla="*/ 2147483647 w 257"/>
                <a:gd name="T1" fmla="*/ 0 h 43"/>
                <a:gd name="T2" fmla="*/ 2147483647 w 257"/>
                <a:gd name="T3" fmla="*/ 2147483647 h 43"/>
                <a:gd name="T4" fmla="*/ 0 w 257"/>
                <a:gd name="T5" fmla="*/ 2147483647 h 43"/>
                <a:gd name="T6" fmla="*/ 2147483647 w 257"/>
                <a:gd name="T7" fmla="*/ 0 h 43"/>
                <a:gd name="T8" fmla="*/ 2147483647 w 25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7" h="43">
                  <a:moveTo>
                    <a:pt x="256" y="0"/>
                  </a:moveTo>
                  <a:lnTo>
                    <a:pt x="256" y="42"/>
                  </a:lnTo>
                  <a:lnTo>
                    <a:pt x="0" y="42"/>
                  </a:lnTo>
                  <a:lnTo>
                    <a:pt x="14" y="0"/>
                  </a:lnTo>
                  <a:lnTo>
                    <a:pt x="256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3" name="Freeform 169"/>
            <p:cNvSpPr>
              <a:spLocks noChangeArrowheads="1"/>
            </p:cNvSpPr>
            <p:nvPr/>
          </p:nvSpPr>
          <p:spPr bwMode="auto">
            <a:xfrm>
              <a:off x="2462473" y="5445402"/>
              <a:ext cx="102927" cy="15219"/>
            </a:xfrm>
            <a:custGeom>
              <a:avLst/>
              <a:gdLst>
                <a:gd name="T0" fmla="*/ 2147483647 w 286"/>
                <a:gd name="T1" fmla="*/ 2147483647 h 44"/>
                <a:gd name="T2" fmla="*/ 0 w 286"/>
                <a:gd name="T3" fmla="*/ 2147483647 h 44"/>
                <a:gd name="T4" fmla="*/ 2147483647 w 286"/>
                <a:gd name="T5" fmla="*/ 0 h 44"/>
                <a:gd name="T6" fmla="*/ 2147483647 w 286"/>
                <a:gd name="T7" fmla="*/ 0 h 44"/>
                <a:gd name="T8" fmla="*/ 2147483647 w 286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44">
                  <a:moveTo>
                    <a:pt x="285" y="43"/>
                  </a:moveTo>
                  <a:lnTo>
                    <a:pt x="0" y="43"/>
                  </a:lnTo>
                  <a:lnTo>
                    <a:pt x="15" y="0"/>
                  </a:lnTo>
                  <a:lnTo>
                    <a:pt x="285" y="0"/>
                  </a:lnTo>
                  <a:lnTo>
                    <a:pt x="285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4" name="Freeform 170"/>
            <p:cNvSpPr>
              <a:spLocks noChangeArrowheads="1"/>
            </p:cNvSpPr>
            <p:nvPr/>
          </p:nvSpPr>
          <p:spPr bwMode="auto">
            <a:xfrm>
              <a:off x="2487887" y="5600131"/>
              <a:ext cx="77513" cy="16488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5" name="Freeform 171"/>
            <p:cNvSpPr>
              <a:spLocks noChangeArrowheads="1"/>
            </p:cNvSpPr>
            <p:nvPr/>
          </p:nvSpPr>
          <p:spPr bwMode="auto">
            <a:xfrm>
              <a:off x="2487887" y="5631838"/>
              <a:ext cx="77513" cy="16487"/>
            </a:xfrm>
            <a:custGeom>
              <a:avLst/>
              <a:gdLst>
                <a:gd name="T0" fmla="*/ 2147483647 w 215"/>
                <a:gd name="T1" fmla="*/ 2147483647 h 43"/>
                <a:gd name="T2" fmla="*/ 0 w 215"/>
                <a:gd name="T3" fmla="*/ 2147483647 h 43"/>
                <a:gd name="T4" fmla="*/ 0 w 215"/>
                <a:gd name="T5" fmla="*/ 0 h 43"/>
                <a:gd name="T6" fmla="*/ 2147483647 w 215"/>
                <a:gd name="T7" fmla="*/ 0 h 43"/>
                <a:gd name="T8" fmla="*/ 2147483647 w 215"/>
                <a:gd name="T9" fmla="*/ 2147483647 h 43"/>
                <a:gd name="T10" fmla="*/ 2147483647 w 215"/>
                <a:gd name="T11" fmla="*/ 2147483647 h 4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" h="43">
                  <a:moveTo>
                    <a:pt x="10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214" y="0"/>
                  </a:lnTo>
                  <a:lnTo>
                    <a:pt x="214" y="42"/>
                  </a:lnTo>
                  <a:lnTo>
                    <a:pt x="107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6" name="Freeform 172"/>
            <p:cNvSpPr>
              <a:spLocks noChangeArrowheads="1"/>
            </p:cNvSpPr>
            <p:nvPr/>
          </p:nvSpPr>
          <p:spPr bwMode="auto">
            <a:xfrm>
              <a:off x="2437059" y="5631838"/>
              <a:ext cx="11436" cy="16487"/>
            </a:xfrm>
            <a:custGeom>
              <a:avLst/>
              <a:gdLst>
                <a:gd name="T0" fmla="*/ 2147483647 w 29"/>
                <a:gd name="T1" fmla="*/ 2147483647 h 46"/>
                <a:gd name="T2" fmla="*/ 0 w 29"/>
                <a:gd name="T3" fmla="*/ 0 h 46"/>
                <a:gd name="T4" fmla="*/ 2147483647 w 29"/>
                <a:gd name="T5" fmla="*/ 0 h 46"/>
                <a:gd name="T6" fmla="*/ 2147483647 w 29"/>
                <a:gd name="T7" fmla="*/ 2147483647 h 4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9" h="46">
                  <a:moveTo>
                    <a:pt x="14" y="45"/>
                  </a:moveTo>
                  <a:lnTo>
                    <a:pt x="0" y="0"/>
                  </a:lnTo>
                  <a:lnTo>
                    <a:pt x="28" y="0"/>
                  </a:lnTo>
                  <a:lnTo>
                    <a:pt x="14" y="45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7" name="Freeform 173"/>
            <p:cNvSpPr>
              <a:spLocks noChangeArrowheads="1"/>
            </p:cNvSpPr>
            <p:nvPr/>
          </p:nvSpPr>
          <p:spPr bwMode="auto">
            <a:xfrm>
              <a:off x="2425623" y="5600131"/>
              <a:ext cx="31768" cy="16488"/>
            </a:xfrm>
            <a:custGeom>
              <a:avLst/>
              <a:gdLst>
                <a:gd name="T0" fmla="*/ 2147483647 w 88"/>
                <a:gd name="T1" fmla="*/ 2147483647 h 43"/>
                <a:gd name="T2" fmla="*/ 2147483647 w 88"/>
                <a:gd name="T3" fmla="*/ 2147483647 h 43"/>
                <a:gd name="T4" fmla="*/ 0 w 88"/>
                <a:gd name="T5" fmla="*/ 0 h 43"/>
                <a:gd name="T6" fmla="*/ 2147483647 w 88"/>
                <a:gd name="T7" fmla="*/ 0 h 43"/>
                <a:gd name="T8" fmla="*/ 2147483647 w 88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8" h="43">
                  <a:moveTo>
                    <a:pt x="73" y="42"/>
                  </a:moveTo>
                  <a:lnTo>
                    <a:pt x="17" y="42"/>
                  </a:lnTo>
                  <a:cubicBezTo>
                    <a:pt x="11" y="28"/>
                    <a:pt x="8" y="20"/>
                    <a:pt x="0" y="0"/>
                  </a:cubicBezTo>
                  <a:lnTo>
                    <a:pt x="87" y="0"/>
                  </a:lnTo>
                  <a:lnTo>
                    <a:pt x="73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8" name="Freeform 174"/>
            <p:cNvSpPr>
              <a:spLocks noChangeArrowheads="1"/>
            </p:cNvSpPr>
            <p:nvPr/>
          </p:nvSpPr>
          <p:spPr bwMode="auto">
            <a:xfrm>
              <a:off x="2416728" y="5570961"/>
              <a:ext cx="52098" cy="15219"/>
            </a:xfrm>
            <a:custGeom>
              <a:avLst/>
              <a:gdLst>
                <a:gd name="T0" fmla="*/ 2147483647 w 145"/>
                <a:gd name="T1" fmla="*/ 2147483647 h 44"/>
                <a:gd name="T2" fmla="*/ 2147483647 w 145"/>
                <a:gd name="T3" fmla="*/ 2147483647 h 44"/>
                <a:gd name="T4" fmla="*/ 0 w 145"/>
                <a:gd name="T5" fmla="*/ 0 h 44"/>
                <a:gd name="T6" fmla="*/ 2147483647 w 145"/>
                <a:gd name="T7" fmla="*/ 0 h 44"/>
                <a:gd name="T8" fmla="*/ 2147483647 w 145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5" h="44">
                  <a:moveTo>
                    <a:pt x="129" y="43"/>
                  </a:moveTo>
                  <a:lnTo>
                    <a:pt x="14" y="43"/>
                  </a:lnTo>
                  <a:cubicBezTo>
                    <a:pt x="5" y="20"/>
                    <a:pt x="5" y="20"/>
                    <a:pt x="0" y="0"/>
                  </a:cubicBezTo>
                  <a:lnTo>
                    <a:pt x="144" y="0"/>
                  </a:lnTo>
                  <a:lnTo>
                    <a:pt x="129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9" name="Freeform 175"/>
            <p:cNvSpPr>
              <a:spLocks noChangeArrowheads="1"/>
            </p:cNvSpPr>
            <p:nvPr/>
          </p:nvSpPr>
          <p:spPr bwMode="auto">
            <a:xfrm>
              <a:off x="2146068" y="5539254"/>
              <a:ext cx="146131" cy="15219"/>
            </a:xfrm>
            <a:custGeom>
              <a:avLst/>
              <a:gdLst>
                <a:gd name="T0" fmla="*/ 0 w 407"/>
                <a:gd name="T1" fmla="*/ 0 h 43"/>
                <a:gd name="T2" fmla="*/ 2147483647 w 407"/>
                <a:gd name="T3" fmla="*/ 0 h 43"/>
                <a:gd name="T4" fmla="*/ 2147483647 w 407"/>
                <a:gd name="T5" fmla="*/ 2147483647 h 43"/>
                <a:gd name="T6" fmla="*/ 0 w 407"/>
                <a:gd name="T7" fmla="*/ 2147483647 h 43"/>
                <a:gd name="T8" fmla="*/ 0 w 407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7" h="43">
                  <a:moveTo>
                    <a:pt x="0" y="0"/>
                  </a:moveTo>
                  <a:lnTo>
                    <a:pt x="372" y="0"/>
                  </a:lnTo>
                  <a:cubicBezTo>
                    <a:pt x="386" y="11"/>
                    <a:pt x="398" y="25"/>
                    <a:pt x="406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0" name="Freeform 176"/>
            <p:cNvSpPr>
              <a:spLocks noChangeArrowheads="1"/>
            </p:cNvSpPr>
            <p:nvPr/>
          </p:nvSpPr>
          <p:spPr bwMode="auto">
            <a:xfrm>
              <a:off x="2240100" y="5570961"/>
              <a:ext cx="62265" cy="15219"/>
            </a:xfrm>
            <a:custGeom>
              <a:avLst/>
              <a:gdLst>
                <a:gd name="T0" fmla="*/ 2147483647 w 174"/>
                <a:gd name="T1" fmla="*/ 2147483647 h 44"/>
                <a:gd name="T2" fmla="*/ 0 w 174"/>
                <a:gd name="T3" fmla="*/ 2147483647 h 44"/>
                <a:gd name="T4" fmla="*/ 0 w 174"/>
                <a:gd name="T5" fmla="*/ 0 h 44"/>
                <a:gd name="T6" fmla="*/ 2147483647 w 174"/>
                <a:gd name="T7" fmla="*/ 0 h 44"/>
                <a:gd name="T8" fmla="*/ 2147483647 w 174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4">
                  <a:moveTo>
                    <a:pt x="173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67" y="0"/>
                  </a:lnTo>
                  <a:cubicBezTo>
                    <a:pt x="170" y="14"/>
                    <a:pt x="173" y="29"/>
                    <a:pt x="173" y="43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1" name="Freeform 177"/>
            <p:cNvSpPr>
              <a:spLocks noChangeArrowheads="1"/>
            </p:cNvSpPr>
            <p:nvPr/>
          </p:nvSpPr>
          <p:spPr bwMode="auto">
            <a:xfrm>
              <a:off x="2115571" y="5600131"/>
              <a:ext cx="184252" cy="16488"/>
            </a:xfrm>
            <a:custGeom>
              <a:avLst/>
              <a:gdLst>
                <a:gd name="T0" fmla="*/ 0 w 512"/>
                <a:gd name="T1" fmla="*/ 2147483647 h 43"/>
                <a:gd name="T2" fmla="*/ 0 w 512"/>
                <a:gd name="T3" fmla="*/ 0 h 43"/>
                <a:gd name="T4" fmla="*/ 2147483647 w 512"/>
                <a:gd name="T5" fmla="*/ 0 h 43"/>
                <a:gd name="T6" fmla="*/ 2147483647 w 512"/>
                <a:gd name="T7" fmla="*/ 2147483647 h 43"/>
                <a:gd name="T8" fmla="*/ 0 w 512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3">
                  <a:moveTo>
                    <a:pt x="0" y="42"/>
                  </a:moveTo>
                  <a:lnTo>
                    <a:pt x="0" y="0"/>
                  </a:lnTo>
                  <a:lnTo>
                    <a:pt x="511" y="0"/>
                  </a:lnTo>
                  <a:cubicBezTo>
                    <a:pt x="508" y="14"/>
                    <a:pt x="502" y="28"/>
                    <a:pt x="494" y="42"/>
                  </a:cubicBezTo>
                  <a:lnTo>
                    <a:pt x="0" y="42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2" name="Freeform 178"/>
            <p:cNvSpPr>
              <a:spLocks noChangeArrowheads="1"/>
            </p:cNvSpPr>
            <p:nvPr/>
          </p:nvSpPr>
          <p:spPr bwMode="auto">
            <a:xfrm>
              <a:off x="2115571" y="5631838"/>
              <a:ext cx="165191" cy="16487"/>
            </a:xfrm>
            <a:custGeom>
              <a:avLst/>
              <a:gdLst>
                <a:gd name="T0" fmla="*/ 0 w 458"/>
                <a:gd name="T1" fmla="*/ 2147483647 h 44"/>
                <a:gd name="T2" fmla="*/ 0 w 458"/>
                <a:gd name="T3" fmla="*/ 0 h 44"/>
                <a:gd name="T4" fmla="*/ 2147483647 w 458"/>
                <a:gd name="T5" fmla="*/ 0 h 44"/>
                <a:gd name="T6" fmla="*/ 2147483647 w 458"/>
                <a:gd name="T7" fmla="*/ 2147483647 h 44"/>
                <a:gd name="T8" fmla="*/ 0 w 458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4">
                  <a:moveTo>
                    <a:pt x="0" y="43"/>
                  </a:moveTo>
                  <a:lnTo>
                    <a:pt x="0" y="0"/>
                  </a:lnTo>
                  <a:lnTo>
                    <a:pt x="457" y="0"/>
                  </a:lnTo>
                  <a:cubicBezTo>
                    <a:pt x="429" y="26"/>
                    <a:pt x="387" y="43"/>
                    <a:pt x="344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3" name="Freeform 179"/>
            <p:cNvSpPr>
              <a:spLocks noChangeArrowheads="1"/>
            </p:cNvSpPr>
            <p:nvPr/>
          </p:nvSpPr>
          <p:spPr bwMode="auto">
            <a:xfrm>
              <a:off x="2146068" y="5508815"/>
              <a:ext cx="147402" cy="15219"/>
            </a:xfrm>
            <a:custGeom>
              <a:avLst/>
              <a:gdLst>
                <a:gd name="T0" fmla="*/ 0 w 410"/>
                <a:gd name="T1" fmla="*/ 2147483647 h 44"/>
                <a:gd name="T2" fmla="*/ 0 w 410"/>
                <a:gd name="T3" fmla="*/ 0 h 44"/>
                <a:gd name="T4" fmla="*/ 2147483647 w 410"/>
                <a:gd name="T5" fmla="*/ 0 h 44"/>
                <a:gd name="T6" fmla="*/ 2147483647 w 410"/>
                <a:gd name="T7" fmla="*/ 2147483647 h 44"/>
                <a:gd name="T8" fmla="*/ 0 w 410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0" h="44">
                  <a:moveTo>
                    <a:pt x="0" y="43"/>
                  </a:moveTo>
                  <a:lnTo>
                    <a:pt x="0" y="0"/>
                  </a:lnTo>
                  <a:lnTo>
                    <a:pt x="409" y="0"/>
                  </a:lnTo>
                  <a:cubicBezTo>
                    <a:pt x="398" y="14"/>
                    <a:pt x="386" y="31"/>
                    <a:pt x="372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4" name="Freeform 180"/>
            <p:cNvSpPr>
              <a:spLocks noChangeArrowheads="1"/>
            </p:cNvSpPr>
            <p:nvPr/>
          </p:nvSpPr>
          <p:spPr bwMode="auto">
            <a:xfrm>
              <a:off x="2240100" y="5477109"/>
              <a:ext cx="62265" cy="15219"/>
            </a:xfrm>
            <a:custGeom>
              <a:avLst/>
              <a:gdLst>
                <a:gd name="T0" fmla="*/ 2147483647 w 174"/>
                <a:gd name="T1" fmla="*/ 2147483647 h 43"/>
                <a:gd name="T2" fmla="*/ 0 w 174"/>
                <a:gd name="T3" fmla="*/ 2147483647 h 43"/>
                <a:gd name="T4" fmla="*/ 0 w 174"/>
                <a:gd name="T5" fmla="*/ 0 h 43"/>
                <a:gd name="T6" fmla="*/ 2147483647 w 174"/>
                <a:gd name="T7" fmla="*/ 0 h 43"/>
                <a:gd name="T8" fmla="*/ 2147483647 w 174"/>
                <a:gd name="T9" fmla="*/ 2147483647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4" h="43">
                  <a:moveTo>
                    <a:pt x="167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73" y="0"/>
                  </a:lnTo>
                  <a:cubicBezTo>
                    <a:pt x="173" y="14"/>
                    <a:pt x="170" y="28"/>
                    <a:pt x="167" y="42"/>
                  </a:cubicBez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5" name="Freeform 181"/>
            <p:cNvSpPr>
              <a:spLocks noChangeArrowheads="1"/>
            </p:cNvSpPr>
            <p:nvPr/>
          </p:nvSpPr>
          <p:spPr bwMode="auto">
            <a:xfrm>
              <a:off x="2115571" y="5414963"/>
              <a:ext cx="165191" cy="16488"/>
            </a:xfrm>
            <a:custGeom>
              <a:avLst/>
              <a:gdLst>
                <a:gd name="T0" fmla="*/ 0 w 458"/>
                <a:gd name="T1" fmla="*/ 0 h 43"/>
                <a:gd name="T2" fmla="*/ 2147483647 w 458"/>
                <a:gd name="T3" fmla="*/ 0 h 43"/>
                <a:gd name="T4" fmla="*/ 2147483647 w 458"/>
                <a:gd name="T5" fmla="*/ 2147483647 h 43"/>
                <a:gd name="T6" fmla="*/ 0 w 458"/>
                <a:gd name="T7" fmla="*/ 2147483647 h 43"/>
                <a:gd name="T8" fmla="*/ 0 w 458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8" h="43">
                  <a:moveTo>
                    <a:pt x="0" y="0"/>
                  </a:moveTo>
                  <a:lnTo>
                    <a:pt x="344" y="0"/>
                  </a:lnTo>
                  <a:cubicBezTo>
                    <a:pt x="387" y="0"/>
                    <a:pt x="426" y="14"/>
                    <a:pt x="457" y="42"/>
                  </a:cubicBez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6" name="Freeform 182"/>
            <p:cNvSpPr>
              <a:spLocks noChangeArrowheads="1"/>
            </p:cNvSpPr>
            <p:nvPr/>
          </p:nvSpPr>
          <p:spPr bwMode="auto">
            <a:xfrm>
              <a:off x="2115571" y="5445402"/>
              <a:ext cx="184252" cy="15219"/>
            </a:xfrm>
            <a:custGeom>
              <a:avLst/>
              <a:gdLst>
                <a:gd name="T0" fmla="*/ 0 w 512"/>
                <a:gd name="T1" fmla="*/ 2147483647 h 44"/>
                <a:gd name="T2" fmla="*/ 0 w 512"/>
                <a:gd name="T3" fmla="*/ 0 h 44"/>
                <a:gd name="T4" fmla="*/ 2147483647 w 512"/>
                <a:gd name="T5" fmla="*/ 0 h 44"/>
                <a:gd name="T6" fmla="*/ 2147483647 w 512"/>
                <a:gd name="T7" fmla="*/ 2147483647 h 44"/>
                <a:gd name="T8" fmla="*/ 0 w 512"/>
                <a:gd name="T9" fmla="*/ 2147483647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2" h="44">
                  <a:moveTo>
                    <a:pt x="0" y="43"/>
                  </a:moveTo>
                  <a:lnTo>
                    <a:pt x="0" y="0"/>
                  </a:lnTo>
                  <a:lnTo>
                    <a:pt x="494" y="0"/>
                  </a:lnTo>
                  <a:cubicBezTo>
                    <a:pt x="500" y="12"/>
                    <a:pt x="508" y="28"/>
                    <a:pt x="511" y="43"/>
                  </a:cubicBezTo>
                  <a:lnTo>
                    <a:pt x="0" y="43"/>
                  </a:lnTo>
                </a:path>
              </a:pathLst>
            </a:custGeom>
            <a:solidFill>
              <a:srgbClr val="87C3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780" y="1415421"/>
            <a:ext cx="7772400" cy="84156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38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780" y="2251278"/>
            <a:ext cx="7772400" cy="618634"/>
          </a:xfrm>
        </p:spPr>
        <p:txBody>
          <a:bodyPr tIns="0"/>
          <a:lstStyle>
            <a:lvl1pPr marL="0" indent="0" algn="l">
              <a:buNone/>
              <a:defRPr sz="2000">
                <a:solidFill>
                  <a:srgbClr val="7CC7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6870047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6597922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504993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710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98462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individual assets-07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570557" y="312014"/>
            <a:ext cx="4572000" cy="481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05" y="2040097"/>
            <a:ext cx="5503503" cy="880365"/>
          </a:xfrm>
        </p:spPr>
        <p:txBody>
          <a:bodyPr anchor="t">
            <a:normAutofit/>
          </a:bodyPr>
          <a:lstStyle>
            <a:lvl1pPr algn="l">
              <a:defRPr sz="3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6242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Only_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49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5943"/>
            <a:ext cx="2739230" cy="777136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332165" y="594198"/>
            <a:ext cx="5202237" cy="3077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792613" y="4867675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591203" y="4867675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13173" y="4867675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7166616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2"/>
          <p:cNvSpPr txBox="1">
            <a:spLocks noGrp="1"/>
          </p:cNvSpPr>
          <p:nvPr>
            <p:ph type="body" idx="1"/>
          </p:nvPr>
        </p:nvSpPr>
        <p:spPr>
          <a:xfrm>
            <a:off x="826700" y="1233775"/>
            <a:ext cx="7490700" cy="329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●"/>
              <a:defRPr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■"/>
              <a:defRPr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41639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285751" y="171450"/>
            <a:ext cx="8445842" cy="325474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285751" y="685800"/>
            <a:ext cx="8445842" cy="1019847"/>
          </a:xfrm>
        </p:spPr>
        <p:txBody>
          <a:bodyPr/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72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screen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Management and Platform Use Case 1 / January 31,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3.xml"/><Relationship Id="rId18" Type="http://schemas.openxmlformats.org/officeDocument/2006/relationships/slideLayout" Target="../slideLayouts/slideLayout338.xml"/><Relationship Id="rId26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23.xml"/><Relationship Id="rId21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27.xml"/><Relationship Id="rId12" Type="http://schemas.openxmlformats.org/officeDocument/2006/relationships/slideLayout" Target="../slideLayouts/slideLayout332.xml"/><Relationship Id="rId17" Type="http://schemas.openxmlformats.org/officeDocument/2006/relationships/slideLayout" Target="../slideLayouts/slideLayout337.xml"/><Relationship Id="rId25" Type="http://schemas.openxmlformats.org/officeDocument/2006/relationships/slideLayout" Target="../slideLayouts/slideLayout345.xml"/><Relationship Id="rId33" Type="http://schemas.openxmlformats.org/officeDocument/2006/relationships/theme" Target="../theme/theme10.xml"/><Relationship Id="rId2" Type="http://schemas.openxmlformats.org/officeDocument/2006/relationships/slideLayout" Target="../slideLayouts/slideLayout322.xml"/><Relationship Id="rId16" Type="http://schemas.openxmlformats.org/officeDocument/2006/relationships/slideLayout" Target="../slideLayouts/slideLayout336.xml"/><Relationship Id="rId20" Type="http://schemas.openxmlformats.org/officeDocument/2006/relationships/slideLayout" Target="../slideLayouts/slideLayout340.xml"/><Relationship Id="rId29" Type="http://schemas.openxmlformats.org/officeDocument/2006/relationships/slideLayout" Target="../slideLayouts/slideLayout349.xml"/><Relationship Id="rId1" Type="http://schemas.openxmlformats.org/officeDocument/2006/relationships/slideLayout" Target="../slideLayouts/slideLayout321.xml"/><Relationship Id="rId6" Type="http://schemas.openxmlformats.org/officeDocument/2006/relationships/slideLayout" Target="../slideLayouts/slideLayout326.xml"/><Relationship Id="rId11" Type="http://schemas.openxmlformats.org/officeDocument/2006/relationships/slideLayout" Target="../slideLayouts/slideLayout331.xml"/><Relationship Id="rId24" Type="http://schemas.openxmlformats.org/officeDocument/2006/relationships/slideLayout" Target="../slideLayouts/slideLayout344.xml"/><Relationship Id="rId32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25.xml"/><Relationship Id="rId15" Type="http://schemas.openxmlformats.org/officeDocument/2006/relationships/slideLayout" Target="../slideLayouts/slideLayout335.xml"/><Relationship Id="rId23" Type="http://schemas.openxmlformats.org/officeDocument/2006/relationships/slideLayout" Target="../slideLayouts/slideLayout343.xml"/><Relationship Id="rId28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30.xml"/><Relationship Id="rId19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24.xml"/><Relationship Id="rId9" Type="http://schemas.openxmlformats.org/officeDocument/2006/relationships/slideLayout" Target="../slideLayouts/slideLayout329.xml"/><Relationship Id="rId14" Type="http://schemas.openxmlformats.org/officeDocument/2006/relationships/slideLayout" Target="../slideLayouts/slideLayout334.xml"/><Relationship Id="rId22" Type="http://schemas.openxmlformats.org/officeDocument/2006/relationships/slideLayout" Target="../slideLayouts/slideLayout342.xml"/><Relationship Id="rId27" Type="http://schemas.openxmlformats.org/officeDocument/2006/relationships/slideLayout" Target="../slideLayouts/slideLayout347.xml"/><Relationship Id="rId30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28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55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7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0" Type="http://schemas.openxmlformats.org/officeDocument/2006/relationships/slideLayout" Target="../slideLayouts/slideLayout372.xml"/><Relationship Id="rId29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theme" Target="../theme/theme11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8" Type="http://schemas.openxmlformats.org/officeDocument/2006/relationships/slideLayout" Target="../slideLayouts/slideLayout360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0.xml"/><Relationship Id="rId18" Type="http://schemas.openxmlformats.org/officeDocument/2006/relationships/slideLayout" Target="../slideLayouts/slideLayout405.xml"/><Relationship Id="rId26" Type="http://schemas.openxmlformats.org/officeDocument/2006/relationships/slideLayout" Target="../slideLayouts/slideLayout413.xml"/><Relationship Id="rId21" Type="http://schemas.openxmlformats.org/officeDocument/2006/relationships/slideLayout" Target="../slideLayouts/slideLayout408.xml"/><Relationship Id="rId34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394.xml"/><Relationship Id="rId12" Type="http://schemas.openxmlformats.org/officeDocument/2006/relationships/slideLayout" Target="../slideLayouts/slideLayout399.xml"/><Relationship Id="rId17" Type="http://schemas.openxmlformats.org/officeDocument/2006/relationships/slideLayout" Target="../slideLayouts/slideLayout404.xml"/><Relationship Id="rId25" Type="http://schemas.openxmlformats.org/officeDocument/2006/relationships/slideLayout" Target="../slideLayouts/slideLayout412.xml"/><Relationship Id="rId33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389.xml"/><Relationship Id="rId16" Type="http://schemas.openxmlformats.org/officeDocument/2006/relationships/slideLayout" Target="../slideLayouts/slideLayout403.xml"/><Relationship Id="rId20" Type="http://schemas.openxmlformats.org/officeDocument/2006/relationships/slideLayout" Target="../slideLayouts/slideLayout407.xml"/><Relationship Id="rId29" Type="http://schemas.openxmlformats.org/officeDocument/2006/relationships/slideLayout" Target="../slideLayouts/slideLayout416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24" Type="http://schemas.openxmlformats.org/officeDocument/2006/relationships/slideLayout" Target="../slideLayouts/slideLayout411.xml"/><Relationship Id="rId32" Type="http://schemas.openxmlformats.org/officeDocument/2006/relationships/slideLayout" Target="../slideLayouts/slideLayout419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392.xml"/><Relationship Id="rId15" Type="http://schemas.openxmlformats.org/officeDocument/2006/relationships/slideLayout" Target="../slideLayouts/slideLayout402.xml"/><Relationship Id="rId23" Type="http://schemas.openxmlformats.org/officeDocument/2006/relationships/slideLayout" Target="../slideLayouts/slideLayout410.xml"/><Relationship Id="rId28" Type="http://schemas.openxmlformats.org/officeDocument/2006/relationships/slideLayout" Target="../slideLayouts/slideLayout415.xml"/><Relationship Id="rId36" Type="http://schemas.openxmlformats.org/officeDocument/2006/relationships/slideLayout" Target="../slideLayouts/slideLayout423.xml"/><Relationship Id="rId10" Type="http://schemas.openxmlformats.org/officeDocument/2006/relationships/slideLayout" Target="../slideLayouts/slideLayout397.xml"/><Relationship Id="rId19" Type="http://schemas.openxmlformats.org/officeDocument/2006/relationships/slideLayout" Target="../slideLayouts/slideLayout406.xml"/><Relationship Id="rId31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slideLayout" Target="../slideLayouts/slideLayout401.xml"/><Relationship Id="rId22" Type="http://schemas.openxmlformats.org/officeDocument/2006/relationships/slideLayout" Target="../slideLayouts/slideLayout409.xml"/><Relationship Id="rId27" Type="http://schemas.openxmlformats.org/officeDocument/2006/relationships/slideLayout" Target="../slideLayouts/slideLayout414.xml"/><Relationship Id="rId30" Type="http://schemas.openxmlformats.org/officeDocument/2006/relationships/slideLayout" Target="../slideLayouts/slideLayout417.xml"/><Relationship Id="rId35" Type="http://schemas.openxmlformats.org/officeDocument/2006/relationships/slideLayout" Target="../slideLayouts/slideLayout422.xml"/><Relationship Id="rId8" Type="http://schemas.openxmlformats.org/officeDocument/2006/relationships/slideLayout" Target="../slideLayouts/slideLayout395.xml"/><Relationship Id="rId3" Type="http://schemas.openxmlformats.org/officeDocument/2006/relationships/slideLayout" Target="../slideLayouts/slideLayout39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1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426.xml"/><Relationship Id="rId7" Type="http://schemas.openxmlformats.org/officeDocument/2006/relationships/slideLayout" Target="../slideLayouts/slideLayout430.xml"/><Relationship Id="rId12" Type="http://schemas.openxmlformats.org/officeDocument/2006/relationships/slideLayout" Target="../slideLayouts/slideLayout435.xml"/><Relationship Id="rId2" Type="http://schemas.openxmlformats.org/officeDocument/2006/relationships/slideLayout" Target="../slideLayouts/slideLayout425.xml"/><Relationship Id="rId1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34.xml"/><Relationship Id="rId5" Type="http://schemas.openxmlformats.org/officeDocument/2006/relationships/slideLayout" Target="../slideLayouts/slideLayout428.xml"/><Relationship Id="rId10" Type="http://schemas.openxmlformats.org/officeDocument/2006/relationships/slideLayout" Target="../slideLayouts/slideLayout433.xml"/><Relationship Id="rId4" Type="http://schemas.openxmlformats.org/officeDocument/2006/relationships/slideLayout" Target="../slideLayouts/slideLayout427.xml"/><Relationship Id="rId9" Type="http://schemas.openxmlformats.org/officeDocument/2006/relationships/slideLayout" Target="../slideLayouts/slideLayout43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9.xml"/><Relationship Id="rId18" Type="http://schemas.openxmlformats.org/officeDocument/2006/relationships/slideLayout" Target="../slideLayouts/slideLayout194.xml"/><Relationship Id="rId26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197.xml"/><Relationship Id="rId34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83.xml"/><Relationship Id="rId12" Type="http://schemas.openxmlformats.org/officeDocument/2006/relationships/slideLayout" Target="../slideLayouts/slideLayout188.xml"/><Relationship Id="rId17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201.xml"/><Relationship Id="rId3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78.xml"/><Relationship Id="rId16" Type="http://schemas.openxmlformats.org/officeDocument/2006/relationships/slideLayout" Target="../slideLayouts/slideLayout192.xml"/><Relationship Id="rId20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208.xml"/><Relationship Id="rId37" Type="http://schemas.openxmlformats.org/officeDocument/2006/relationships/theme" Target="../theme/theme6.xml"/><Relationship Id="rId5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9.xml"/><Relationship Id="rId28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86.xml"/><Relationship Id="rId19" Type="http://schemas.openxmlformats.org/officeDocument/2006/relationships/slideLayout" Target="../slideLayouts/slideLayout195.xml"/><Relationship Id="rId31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Relationship Id="rId14" Type="http://schemas.openxmlformats.org/officeDocument/2006/relationships/slideLayout" Target="../slideLayouts/slideLayout190.xml"/><Relationship Id="rId22" Type="http://schemas.openxmlformats.org/officeDocument/2006/relationships/slideLayout" Target="../slideLayouts/slideLayout198.xml"/><Relationship Id="rId27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6.xml"/><Relationship Id="rId35" Type="http://schemas.openxmlformats.org/officeDocument/2006/relationships/slideLayout" Target="../slideLayouts/slideLayout211.xml"/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5.xml"/><Relationship Id="rId18" Type="http://schemas.openxmlformats.org/officeDocument/2006/relationships/slideLayout" Target="../slideLayouts/slideLayout230.xml"/><Relationship Id="rId26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33.xml"/><Relationship Id="rId34" Type="http://schemas.openxmlformats.org/officeDocument/2006/relationships/slideLayout" Target="../slideLayouts/slideLayout246.xml"/><Relationship Id="rId7" Type="http://schemas.openxmlformats.org/officeDocument/2006/relationships/slideLayout" Target="../slideLayouts/slideLayout219.xml"/><Relationship Id="rId12" Type="http://schemas.openxmlformats.org/officeDocument/2006/relationships/slideLayout" Target="../slideLayouts/slideLayout224.xml"/><Relationship Id="rId17" Type="http://schemas.openxmlformats.org/officeDocument/2006/relationships/slideLayout" Target="../slideLayouts/slideLayout229.xml"/><Relationship Id="rId25" Type="http://schemas.openxmlformats.org/officeDocument/2006/relationships/slideLayout" Target="../slideLayouts/slideLayout237.xml"/><Relationship Id="rId33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28.xml"/><Relationship Id="rId20" Type="http://schemas.openxmlformats.org/officeDocument/2006/relationships/slideLayout" Target="../slideLayouts/slideLayout232.xml"/><Relationship Id="rId29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13.xml"/><Relationship Id="rId6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223.xml"/><Relationship Id="rId24" Type="http://schemas.openxmlformats.org/officeDocument/2006/relationships/slideLayout" Target="../slideLayouts/slideLayout236.xml"/><Relationship Id="rId32" Type="http://schemas.openxmlformats.org/officeDocument/2006/relationships/slideLayout" Target="../slideLayouts/slideLayout244.xml"/><Relationship Id="rId37" Type="http://schemas.openxmlformats.org/officeDocument/2006/relationships/theme" Target="../theme/theme7.xml"/><Relationship Id="rId5" Type="http://schemas.openxmlformats.org/officeDocument/2006/relationships/slideLayout" Target="../slideLayouts/slideLayout217.xml"/><Relationship Id="rId15" Type="http://schemas.openxmlformats.org/officeDocument/2006/relationships/slideLayout" Target="../slideLayouts/slideLayout227.xml"/><Relationship Id="rId23" Type="http://schemas.openxmlformats.org/officeDocument/2006/relationships/slideLayout" Target="../slideLayouts/slideLayout235.xml"/><Relationship Id="rId28" Type="http://schemas.openxmlformats.org/officeDocument/2006/relationships/slideLayout" Target="../slideLayouts/slideLayout240.xml"/><Relationship Id="rId36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22.xml"/><Relationship Id="rId19" Type="http://schemas.openxmlformats.org/officeDocument/2006/relationships/slideLayout" Target="../slideLayouts/slideLayout231.xml"/><Relationship Id="rId31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16.xml"/><Relationship Id="rId9" Type="http://schemas.openxmlformats.org/officeDocument/2006/relationships/slideLayout" Target="../slideLayouts/slideLayout221.xml"/><Relationship Id="rId14" Type="http://schemas.openxmlformats.org/officeDocument/2006/relationships/slideLayout" Target="../slideLayouts/slideLayout226.xml"/><Relationship Id="rId22" Type="http://schemas.openxmlformats.org/officeDocument/2006/relationships/slideLayout" Target="../slideLayouts/slideLayout234.xml"/><Relationship Id="rId27" Type="http://schemas.openxmlformats.org/officeDocument/2006/relationships/slideLayout" Target="../slideLayouts/slideLayout239.xml"/><Relationship Id="rId30" Type="http://schemas.openxmlformats.org/officeDocument/2006/relationships/slideLayout" Target="../slideLayouts/slideLayout242.xml"/><Relationship Id="rId35" Type="http://schemas.openxmlformats.org/officeDocument/2006/relationships/slideLayout" Target="../slideLayouts/slideLayout247.xml"/><Relationship Id="rId8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1.xml"/><Relationship Id="rId18" Type="http://schemas.openxmlformats.org/officeDocument/2006/relationships/slideLayout" Target="../slideLayouts/slideLayout266.xml"/><Relationship Id="rId26" Type="http://schemas.openxmlformats.org/officeDocument/2006/relationships/slideLayout" Target="../slideLayouts/slideLayout274.xml"/><Relationship Id="rId21" Type="http://schemas.openxmlformats.org/officeDocument/2006/relationships/slideLayout" Target="../slideLayouts/slideLayout269.xml"/><Relationship Id="rId34" Type="http://schemas.openxmlformats.org/officeDocument/2006/relationships/slideLayout" Target="../slideLayouts/slideLayout282.xml"/><Relationship Id="rId7" Type="http://schemas.openxmlformats.org/officeDocument/2006/relationships/slideLayout" Target="../slideLayouts/slideLayout255.xml"/><Relationship Id="rId12" Type="http://schemas.openxmlformats.org/officeDocument/2006/relationships/slideLayout" Target="../slideLayouts/slideLayout260.xml"/><Relationship Id="rId17" Type="http://schemas.openxmlformats.org/officeDocument/2006/relationships/slideLayout" Target="../slideLayouts/slideLayout265.xml"/><Relationship Id="rId25" Type="http://schemas.openxmlformats.org/officeDocument/2006/relationships/slideLayout" Target="../slideLayouts/slideLayout273.xml"/><Relationship Id="rId33" Type="http://schemas.openxmlformats.org/officeDocument/2006/relationships/slideLayout" Target="../slideLayouts/slideLayout281.xml"/><Relationship Id="rId2" Type="http://schemas.openxmlformats.org/officeDocument/2006/relationships/slideLayout" Target="../slideLayouts/slideLayout250.xml"/><Relationship Id="rId16" Type="http://schemas.openxmlformats.org/officeDocument/2006/relationships/slideLayout" Target="../slideLayouts/slideLayout264.xml"/><Relationship Id="rId20" Type="http://schemas.openxmlformats.org/officeDocument/2006/relationships/slideLayout" Target="../slideLayouts/slideLayout268.xml"/><Relationship Id="rId29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49.xml"/><Relationship Id="rId6" Type="http://schemas.openxmlformats.org/officeDocument/2006/relationships/slideLayout" Target="../slideLayouts/slideLayout254.xml"/><Relationship Id="rId11" Type="http://schemas.openxmlformats.org/officeDocument/2006/relationships/slideLayout" Target="../slideLayouts/slideLayout259.xml"/><Relationship Id="rId24" Type="http://schemas.openxmlformats.org/officeDocument/2006/relationships/slideLayout" Target="../slideLayouts/slideLayout272.xml"/><Relationship Id="rId32" Type="http://schemas.openxmlformats.org/officeDocument/2006/relationships/slideLayout" Target="../slideLayouts/slideLayout280.xml"/><Relationship Id="rId37" Type="http://schemas.openxmlformats.org/officeDocument/2006/relationships/theme" Target="../theme/theme8.xml"/><Relationship Id="rId5" Type="http://schemas.openxmlformats.org/officeDocument/2006/relationships/slideLayout" Target="../slideLayouts/slideLayout253.xml"/><Relationship Id="rId15" Type="http://schemas.openxmlformats.org/officeDocument/2006/relationships/slideLayout" Target="../slideLayouts/slideLayout263.xml"/><Relationship Id="rId23" Type="http://schemas.openxmlformats.org/officeDocument/2006/relationships/slideLayout" Target="../slideLayouts/slideLayout271.xml"/><Relationship Id="rId28" Type="http://schemas.openxmlformats.org/officeDocument/2006/relationships/slideLayout" Target="../slideLayouts/slideLayout276.xml"/><Relationship Id="rId36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58.xml"/><Relationship Id="rId19" Type="http://schemas.openxmlformats.org/officeDocument/2006/relationships/slideLayout" Target="../slideLayouts/slideLayout267.xml"/><Relationship Id="rId31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52.xml"/><Relationship Id="rId9" Type="http://schemas.openxmlformats.org/officeDocument/2006/relationships/slideLayout" Target="../slideLayouts/slideLayout257.xml"/><Relationship Id="rId14" Type="http://schemas.openxmlformats.org/officeDocument/2006/relationships/slideLayout" Target="../slideLayouts/slideLayout262.xml"/><Relationship Id="rId22" Type="http://schemas.openxmlformats.org/officeDocument/2006/relationships/slideLayout" Target="../slideLayouts/slideLayout270.xml"/><Relationship Id="rId27" Type="http://schemas.openxmlformats.org/officeDocument/2006/relationships/slideLayout" Target="../slideLayouts/slideLayout275.xml"/><Relationship Id="rId30" Type="http://schemas.openxmlformats.org/officeDocument/2006/relationships/slideLayout" Target="../slideLayouts/slideLayout278.xml"/><Relationship Id="rId35" Type="http://schemas.openxmlformats.org/officeDocument/2006/relationships/slideLayout" Target="../slideLayouts/slideLayout283.xml"/><Relationship Id="rId8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7.xml"/><Relationship Id="rId18" Type="http://schemas.openxmlformats.org/officeDocument/2006/relationships/slideLayout" Target="../slideLayouts/slideLayout302.xml"/><Relationship Id="rId26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305.xml"/><Relationship Id="rId34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91.xml"/><Relationship Id="rId12" Type="http://schemas.openxmlformats.org/officeDocument/2006/relationships/slideLayout" Target="../slideLayouts/slideLayout296.xml"/><Relationship Id="rId17" Type="http://schemas.openxmlformats.org/officeDocument/2006/relationships/slideLayout" Target="../slideLayouts/slideLayout301.xml"/><Relationship Id="rId25" Type="http://schemas.openxmlformats.org/officeDocument/2006/relationships/slideLayout" Target="../slideLayouts/slideLayout309.xml"/><Relationship Id="rId33" Type="http://schemas.openxmlformats.org/officeDocument/2006/relationships/slideLayout" Target="../slideLayouts/slideLayout317.xml"/><Relationship Id="rId2" Type="http://schemas.openxmlformats.org/officeDocument/2006/relationships/slideLayout" Target="../slideLayouts/slideLayout286.xml"/><Relationship Id="rId16" Type="http://schemas.openxmlformats.org/officeDocument/2006/relationships/slideLayout" Target="../slideLayouts/slideLayout300.xml"/><Relationship Id="rId20" Type="http://schemas.openxmlformats.org/officeDocument/2006/relationships/slideLayout" Target="../slideLayouts/slideLayout304.xml"/><Relationship Id="rId29" Type="http://schemas.openxmlformats.org/officeDocument/2006/relationships/slideLayout" Target="../slideLayouts/slideLayout313.xml"/><Relationship Id="rId1" Type="http://schemas.openxmlformats.org/officeDocument/2006/relationships/slideLayout" Target="../slideLayouts/slideLayout285.xml"/><Relationship Id="rId6" Type="http://schemas.openxmlformats.org/officeDocument/2006/relationships/slideLayout" Target="../slideLayouts/slideLayout290.xml"/><Relationship Id="rId11" Type="http://schemas.openxmlformats.org/officeDocument/2006/relationships/slideLayout" Target="../slideLayouts/slideLayout295.xml"/><Relationship Id="rId24" Type="http://schemas.openxmlformats.org/officeDocument/2006/relationships/slideLayout" Target="../slideLayouts/slideLayout308.xml"/><Relationship Id="rId32" Type="http://schemas.openxmlformats.org/officeDocument/2006/relationships/slideLayout" Target="../slideLayouts/slideLayout316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289.xml"/><Relationship Id="rId15" Type="http://schemas.openxmlformats.org/officeDocument/2006/relationships/slideLayout" Target="../slideLayouts/slideLayout299.xml"/><Relationship Id="rId23" Type="http://schemas.openxmlformats.org/officeDocument/2006/relationships/slideLayout" Target="../slideLayouts/slideLayout307.xml"/><Relationship Id="rId28" Type="http://schemas.openxmlformats.org/officeDocument/2006/relationships/slideLayout" Target="../slideLayouts/slideLayout312.xml"/><Relationship Id="rId36" Type="http://schemas.openxmlformats.org/officeDocument/2006/relationships/slideLayout" Target="../slideLayouts/slideLayout320.xml"/><Relationship Id="rId10" Type="http://schemas.openxmlformats.org/officeDocument/2006/relationships/slideLayout" Target="../slideLayouts/slideLayout294.xml"/><Relationship Id="rId19" Type="http://schemas.openxmlformats.org/officeDocument/2006/relationships/slideLayout" Target="../slideLayouts/slideLayout303.xml"/><Relationship Id="rId31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88.xml"/><Relationship Id="rId9" Type="http://schemas.openxmlformats.org/officeDocument/2006/relationships/slideLayout" Target="../slideLayouts/slideLayout293.xml"/><Relationship Id="rId14" Type="http://schemas.openxmlformats.org/officeDocument/2006/relationships/slideLayout" Target="../slideLayouts/slideLayout298.xml"/><Relationship Id="rId22" Type="http://schemas.openxmlformats.org/officeDocument/2006/relationships/slideLayout" Target="../slideLayouts/slideLayout306.xml"/><Relationship Id="rId27" Type="http://schemas.openxmlformats.org/officeDocument/2006/relationships/slideLayout" Target="../slideLayouts/slideLayout311.xml"/><Relationship Id="rId30" Type="http://schemas.openxmlformats.org/officeDocument/2006/relationships/slideLayout" Target="../slideLayouts/slideLayout314.xml"/><Relationship Id="rId35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Management and Platform Use Case 1 / January 31,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8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78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  <p:sldLayoutId id="2147484073" r:id="rId21"/>
    <p:sldLayoutId id="2147484074" r:id="rId22"/>
    <p:sldLayoutId id="2147484075" r:id="rId23"/>
    <p:sldLayoutId id="2147484076" r:id="rId24"/>
    <p:sldLayoutId id="2147484077" r:id="rId25"/>
    <p:sldLayoutId id="2147484078" r:id="rId26"/>
    <p:sldLayoutId id="2147484079" r:id="rId27"/>
    <p:sldLayoutId id="2147484080" r:id="rId28"/>
    <p:sldLayoutId id="2147484081" r:id="rId29"/>
    <p:sldLayoutId id="2147484082" r:id="rId30"/>
    <p:sldLayoutId id="2147484083" r:id="rId31"/>
    <p:sldLayoutId id="2147484084" r:id="rId32"/>
    <p:sldLayoutId id="2147484085" r:id="rId33"/>
    <p:sldLayoutId id="2147484086" r:id="rId34"/>
    <p:sldLayoutId id="214748408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00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  <p:sldLayoutId id="2147484106" r:id="rId18"/>
    <p:sldLayoutId id="2147484107" r:id="rId19"/>
    <p:sldLayoutId id="2147484108" r:id="rId20"/>
    <p:sldLayoutId id="2147484109" r:id="rId21"/>
    <p:sldLayoutId id="2147484110" r:id="rId22"/>
    <p:sldLayoutId id="2147484111" r:id="rId23"/>
    <p:sldLayoutId id="2147484112" r:id="rId24"/>
    <p:sldLayoutId id="2147484113" r:id="rId25"/>
    <p:sldLayoutId id="2147484114" r:id="rId26"/>
    <p:sldLayoutId id="2147484115" r:id="rId27"/>
    <p:sldLayoutId id="2147484116" r:id="rId28"/>
    <p:sldLayoutId id="2147484117" r:id="rId29"/>
    <p:sldLayoutId id="2147484118" r:id="rId30"/>
    <p:sldLayoutId id="2147484119" r:id="rId31"/>
    <p:sldLayoutId id="2147484120" r:id="rId32"/>
    <p:sldLayoutId id="2147484121" r:id="rId33"/>
    <p:sldLayoutId id="2147484122" r:id="rId34"/>
    <p:sldLayoutId id="2147484123" r:id="rId35"/>
    <p:sldLayoutId id="2147484124" r:id="rId3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1"/>
            <a:ext cx="8393112" cy="660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2"/>
            <a:ext cx="8393112" cy="3692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2"/>
          <p:cNvSpPr>
            <a:spLocks noChangeArrowheads="1"/>
          </p:cNvSpPr>
          <p:nvPr userDrawn="1"/>
        </p:nvSpPr>
        <p:spPr bwMode="auto">
          <a:xfrm>
            <a:off x="8667750" y="4813301"/>
            <a:ext cx="32573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rgbClr val="4178BE"/>
                </a:solidFill>
              </a:rPr>
              <a:pPr/>
              <a:t>‹#›</a:t>
            </a:fld>
            <a:endParaRPr lang="en-US" sz="2000" dirty="0">
              <a:solidFill>
                <a:srgbClr val="41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0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Helvetica Neue Light"/>
          <a:ea typeface="ＭＳ Ｐゴシック" charset="0"/>
          <a:cs typeface="Helvetica Neue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28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Management and Platform Use Case 1 / January 31,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48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1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  <p:sldLayoutId id="2147483900" r:id="rId35"/>
    <p:sldLayoutId id="2147483902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Management and Platform Use Case 1 / January 31, 2018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3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  <p:sldLayoutId id="2147483921" r:id="rId18"/>
    <p:sldLayoutId id="2147483922" r:id="rId19"/>
    <p:sldLayoutId id="2147483923" r:id="rId20"/>
    <p:sldLayoutId id="2147483924" r:id="rId21"/>
    <p:sldLayoutId id="2147483925" r:id="rId22"/>
    <p:sldLayoutId id="2147483926" r:id="rId23"/>
    <p:sldLayoutId id="2147483927" r:id="rId24"/>
    <p:sldLayoutId id="2147483928" r:id="rId25"/>
    <p:sldLayoutId id="2147483929" r:id="rId26"/>
    <p:sldLayoutId id="2147483930" r:id="rId27"/>
    <p:sldLayoutId id="2147483931" r:id="rId28"/>
    <p:sldLayoutId id="2147483932" r:id="rId29"/>
    <p:sldLayoutId id="2147483933" r:id="rId30"/>
    <p:sldLayoutId id="2147483934" r:id="rId31"/>
    <p:sldLayoutId id="2147483935" r:id="rId32"/>
    <p:sldLayoutId id="2147483936" r:id="rId33"/>
    <p:sldLayoutId id="2147483937" r:id="rId34"/>
    <p:sldLayoutId id="2147483939" r:id="rId35"/>
    <p:sldLayoutId id="2147483940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Management and Platform Use Case 1 / January 31,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5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Fast Start 2018 / 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90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  <p:sldLayoutId id="2147483999" r:id="rId18"/>
    <p:sldLayoutId id="2147484000" r:id="rId19"/>
    <p:sldLayoutId id="2147484001" r:id="rId20"/>
    <p:sldLayoutId id="2147484002" r:id="rId21"/>
    <p:sldLayoutId id="2147484003" r:id="rId22"/>
    <p:sldLayoutId id="2147484004" r:id="rId23"/>
    <p:sldLayoutId id="2147484005" r:id="rId24"/>
    <p:sldLayoutId id="2147484006" r:id="rId25"/>
    <p:sldLayoutId id="2147484007" r:id="rId26"/>
    <p:sldLayoutId id="2147484008" r:id="rId27"/>
    <p:sldLayoutId id="2147484009" r:id="rId28"/>
    <p:sldLayoutId id="2147484010" r:id="rId29"/>
    <p:sldLayoutId id="2147484011" r:id="rId30"/>
    <p:sldLayoutId id="2147484012" r:id="rId31"/>
    <p:sldLayoutId id="2147484013" r:id="rId32"/>
    <p:sldLayoutId id="2147484014" r:id="rId33"/>
    <p:sldLayoutId id="2147484015" r:id="rId34"/>
    <p:sldLayoutId id="2147484016" r:id="rId35"/>
    <p:sldLayoutId id="2147484017" r:id="rId3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5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5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5.xml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43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5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www.openshift.com/products/kubernetes-engine" TargetMode="External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www.redhat.com/en/resources/openshift-and-kubernetes-whats-the-difference-ebook?intcmp=7013a00000266KAAA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garage/architectures/resilience/reference-architectur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5.xml"/><Relationship Id="rId4" Type="http://schemas.openxmlformats.org/officeDocument/2006/relationships/image" Target="../media/image6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430.xml"/><Relationship Id="rId6" Type="http://schemas.openxmlformats.org/officeDocument/2006/relationships/image" Target="../media/image73.jpeg"/><Relationship Id="rId11" Type="http://schemas.openxmlformats.org/officeDocument/2006/relationships/image" Target="../media/image78.png"/><Relationship Id="rId5" Type="http://schemas.openxmlformats.org/officeDocument/2006/relationships/image" Target="../media/image72.jpeg"/><Relationship Id="rId15" Type="http://schemas.openxmlformats.org/officeDocument/2006/relationships/image" Target="../media/image82.png"/><Relationship Id="rId10" Type="http://schemas.openxmlformats.org/officeDocument/2006/relationships/image" Target="../media/image77.jpeg"/><Relationship Id="rId4" Type="http://schemas.openxmlformats.org/officeDocument/2006/relationships/image" Target="../media/image71.png"/><Relationship Id="rId9" Type="http://schemas.openxmlformats.org/officeDocument/2006/relationships/image" Target="../media/image76.jpeg"/><Relationship Id="rId1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8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B3F6A-6749-794E-BC6F-DF90702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Building Cloud Native Application using Cloud Innovate</a:t>
            </a:r>
            <a:br>
              <a:rPr lang="en-US" sz="4400" dirty="0"/>
            </a:br>
            <a:r>
              <a:rPr lang="uk-UA" sz="4400" dirty="0"/>
              <a:t>Вступ</a:t>
            </a:r>
            <a:br>
              <a:rPr lang="fr-FR" sz="4400" dirty="0"/>
            </a:br>
            <a:br>
              <a:rPr lang="fr-FR" sz="4400" dirty="0">
                <a:solidFill>
                  <a:srgbClr val="FF0000"/>
                </a:solidFill>
              </a:rPr>
            </a:br>
            <a:br>
              <a:rPr lang="fr-FR" sz="4400" dirty="0">
                <a:solidFill>
                  <a:srgbClr val="FF0000"/>
                </a:solidFill>
              </a:rPr>
            </a:b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B35F9-D1D3-7B4E-B422-5C1C23096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54" y="4047066"/>
            <a:ext cx="1251145" cy="1096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6F990-BCB7-D84F-AE2D-E98A0156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1200"/>
            <a:ext cx="3327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6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481E61-D56C-4EAA-A321-25BADB28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80" y="163785"/>
            <a:ext cx="8830838" cy="45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noProof="1">
              <a:solidFill>
                <a:srgbClr val="FFC000"/>
              </a:solidFill>
              <a:latin typeface="Arial"/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633F4-0921-7B45-8A1D-9577A6C570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555" y="948400"/>
            <a:ext cx="659757" cy="56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7F068-E9E9-3C40-9A3A-C23E2D15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85" y="1514543"/>
            <a:ext cx="3277270" cy="2872016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FA30A8C-6022-451B-9B5C-BD95B04D3BE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9854" y="1514543"/>
            <a:ext cx="4927261" cy="287201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B17844-5DAB-48A7-A3F6-2683BA9FC877}"/>
              </a:ext>
            </a:extLst>
          </p:cNvPr>
          <p:cNvSpPr/>
          <p:nvPr/>
        </p:nvSpPr>
        <p:spPr>
          <a:xfrm>
            <a:off x="130176" y="1124255"/>
            <a:ext cx="4586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Helvetica" pitchFamily="2" charset="0"/>
              </a:rPr>
              <a:t>Kubernetes</a:t>
            </a:r>
            <a:r>
              <a:rPr lang="uk-UA" sz="1400" b="1" dirty="0">
                <a:latin typeface="Helvetica" pitchFamily="2" charset="0"/>
              </a:rPr>
              <a:t>  </a:t>
            </a:r>
            <a:r>
              <a:rPr lang="en-US" sz="1400" b="1" dirty="0">
                <a:latin typeface="Helvetica" pitchFamily="2" charset="0"/>
              </a:rPr>
              <a:t>Forever !</a:t>
            </a:r>
          </a:p>
        </p:txBody>
      </p:sp>
    </p:spTree>
    <p:extLst>
      <p:ext uri="{BB962C8B-B14F-4D97-AF65-F5344CB8AC3E}">
        <p14:creationId xmlns:p14="http://schemas.microsoft.com/office/powerpoint/2010/main" val="177530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E1E696-EEF7-42F0-8624-CDBB011F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" y="853098"/>
            <a:ext cx="4507569" cy="2417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F34A59-F0B1-45EB-80FB-94117E28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244" y="1601102"/>
            <a:ext cx="4336156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25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19A2E-9F79-4A3F-B6C4-F8DF943C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21" y="962564"/>
            <a:ext cx="6972904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5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11651-D86C-4DE0-B788-3FE2DF53E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797486"/>
            <a:ext cx="7895063" cy="41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43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E8B34-29B4-4135-9BAE-0E92A0E2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258" y="760579"/>
            <a:ext cx="7203972" cy="42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43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E9FE3-7260-4BCC-973A-765F764A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41" y="816364"/>
            <a:ext cx="7346317" cy="40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0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DFFF3-6AC4-46B6-A152-A5AB83DB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07" y="704851"/>
            <a:ext cx="6078385" cy="43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7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10512-CDD0-4EF9-923D-7DA48C07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85" y="821025"/>
            <a:ext cx="8080917" cy="41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61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Хмарні технології = Контейнери</a:t>
            </a:r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937AD-394A-8A4C-85B6-30DD3019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12" y="844808"/>
            <a:ext cx="7999142" cy="37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ВСТУП. Історична довідка, терміни, тенденції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633F4-0921-7B45-8A1D-9577A6C570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555" y="948400"/>
            <a:ext cx="659757" cy="56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7F068-E9E9-3C40-9A3A-C23E2D15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85" y="1514543"/>
            <a:ext cx="3277270" cy="28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noProof="1">
                <a:latin typeface="Arial"/>
              </a:rPr>
              <a:t>Хмарна архітектура на прикладі </a:t>
            </a:r>
            <a:r>
              <a:rPr lang="en-US" noProof="1">
                <a:latin typeface="Arial"/>
              </a:rPr>
              <a:t>OpenShift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0" lvl="0" indent="0" defTabSz="685800">
              <a:buNone/>
              <a:defRPr/>
            </a:pPr>
            <a:endParaRPr lang="en-US" sz="1600" noProof="1">
              <a:latin typeface="Arial"/>
            </a:endParaRPr>
          </a:p>
          <a:p>
            <a:pPr marL="285750" lvl="0" indent="-285750" defTabSz="685800">
              <a:buFont typeface="Arial" panose="020B0604020202020204" pitchFamily="34" charset="0"/>
              <a:buChar char="•"/>
              <a:defRPr/>
            </a:pPr>
            <a:endParaRPr lang="en-US" sz="1600" noProof="1">
              <a:solidFill>
                <a:srgbClr val="FFC000"/>
              </a:solidFill>
              <a:latin typeface="Arial"/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3633F4-0921-7B45-8A1D-9577A6C570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555" y="948400"/>
            <a:ext cx="659757" cy="566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57F068-E9E9-3C40-9A3A-C23E2D157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85" y="1514543"/>
            <a:ext cx="3277270" cy="2872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A50095-3624-46F4-8255-E3B790490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76" y="1514543"/>
            <a:ext cx="5092265" cy="28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8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verpass"/>
                <a:sym typeface="Overpas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verpass"/>
              <a:sym typeface="Overpass"/>
            </a:endParaRPr>
          </a:p>
        </p:txBody>
      </p:sp>
      <p:sp>
        <p:nvSpPr>
          <p:cNvPr id="353" name="Google Shape;353;p51"/>
          <p:cNvSpPr txBox="1">
            <a:spLocks noGrp="1"/>
          </p:cNvSpPr>
          <p:nvPr>
            <p:ph type="title"/>
          </p:nvPr>
        </p:nvSpPr>
        <p:spPr>
          <a:xfrm>
            <a:off x="826650" y="-228600"/>
            <a:ext cx="74907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OPENSHIFT ARCHITECTURE</a:t>
            </a:r>
            <a:endParaRPr/>
          </a:p>
        </p:txBody>
      </p:sp>
      <p:pic>
        <p:nvPicPr>
          <p:cNvPr id="354" name="Google Shape;3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9" y="3058915"/>
            <a:ext cx="594465" cy="69912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/>
          <p:nvPr/>
        </p:nvSpPr>
        <p:spPr>
          <a:xfrm>
            <a:off x="1145684" y="3226724"/>
            <a:ext cx="852000" cy="363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EXISTING AUTOMATION TOOLSETS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6" name="Google Shape;356;p51"/>
          <p:cNvCxnSpPr>
            <a:stCxn id="354" idx="3"/>
            <a:endCxn id="355" idx="1"/>
          </p:cNvCxnSpPr>
          <p:nvPr/>
        </p:nvCxnSpPr>
        <p:spPr>
          <a:xfrm>
            <a:off x="891724" y="3408476"/>
            <a:ext cx="2541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57" name="Google Shape;357;p51"/>
          <p:cNvCxnSpPr/>
          <p:nvPr/>
        </p:nvCxnSpPr>
        <p:spPr>
          <a:xfrm>
            <a:off x="1996454" y="3408439"/>
            <a:ext cx="2292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8" name="Google Shape;3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06" y="2083851"/>
            <a:ext cx="524371" cy="7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1"/>
          <p:cNvSpPr/>
          <p:nvPr/>
        </p:nvSpPr>
        <p:spPr>
          <a:xfrm>
            <a:off x="1145686" y="2021374"/>
            <a:ext cx="852000" cy="32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SCM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(GIT)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1145686" y="2550847"/>
            <a:ext cx="852000" cy="320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66666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600" b="1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CI/CD</a:t>
            </a:r>
            <a:endParaRPr kumimoji="0" sz="600" b="1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1" name="Google Shape;361;p51"/>
          <p:cNvCxnSpPr>
            <a:stCxn id="359" idx="2"/>
            <a:endCxn id="360" idx="0"/>
          </p:cNvCxnSpPr>
          <p:nvPr/>
        </p:nvCxnSpPr>
        <p:spPr>
          <a:xfrm>
            <a:off x="1571686" y="2341474"/>
            <a:ext cx="0" cy="2094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51"/>
          <p:cNvCxnSpPr>
            <a:stCxn id="358" idx="3"/>
            <a:endCxn id="359" idx="1"/>
          </p:cNvCxnSpPr>
          <p:nvPr/>
        </p:nvCxnSpPr>
        <p:spPr>
          <a:xfrm rot="10800000" flipH="1">
            <a:off x="856677" y="2181347"/>
            <a:ext cx="288900" cy="2625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3" name="Google Shape;363;p51"/>
          <p:cNvCxnSpPr>
            <a:stCxn id="358" idx="3"/>
            <a:endCxn id="360" idx="1"/>
          </p:cNvCxnSpPr>
          <p:nvPr/>
        </p:nvCxnSpPr>
        <p:spPr>
          <a:xfrm>
            <a:off x="856677" y="2443847"/>
            <a:ext cx="288900" cy="267000"/>
          </a:xfrm>
          <a:prstGeom prst="bentConnector3">
            <a:avLst>
              <a:gd name="adj1" fmla="val 50019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4" name="Google Shape;364;p51"/>
          <p:cNvCxnSpPr/>
          <p:nvPr/>
        </p:nvCxnSpPr>
        <p:spPr>
          <a:xfrm>
            <a:off x="1996455" y="2181400"/>
            <a:ext cx="229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51"/>
          <p:cNvCxnSpPr/>
          <p:nvPr/>
        </p:nvCxnSpPr>
        <p:spPr>
          <a:xfrm>
            <a:off x="1996455" y="2710873"/>
            <a:ext cx="229200" cy="6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51"/>
          <p:cNvSpPr/>
          <p:nvPr/>
        </p:nvSpPr>
        <p:spPr>
          <a:xfrm>
            <a:off x="2224513" y="1838800"/>
            <a:ext cx="3977400" cy="21927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7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2223000" y="1482351"/>
            <a:ext cx="4668000" cy="3201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SERVICE LAYER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51"/>
          <p:cNvGrpSpPr/>
          <p:nvPr/>
        </p:nvGrpSpPr>
        <p:grpSpPr>
          <a:xfrm>
            <a:off x="2224573" y="1050261"/>
            <a:ext cx="4668000" cy="400200"/>
            <a:chOff x="2547285" y="905655"/>
            <a:chExt cx="4668000" cy="400200"/>
          </a:xfrm>
        </p:grpSpPr>
        <p:sp>
          <p:nvSpPr>
            <p:cNvPr id="369" name="Google Shape;369;p51"/>
            <p:cNvSpPr/>
            <p:nvPr/>
          </p:nvSpPr>
          <p:spPr>
            <a:xfrm>
              <a:off x="2547285" y="905655"/>
              <a:ext cx="4668000" cy="400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ROUTING LAYER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70" name="Google Shape;370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05545" y="1003648"/>
              <a:ext cx="313014" cy="229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23382" y="1005502"/>
              <a:ext cx="298020" cy="226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90054" y="1000213"/>
              <a:ext cx="134816" cy="236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2703" y="982224"/>
              <a:ext cx="203208" cy="272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173870" y="1003648"/>
              <a:ext cx="313014" cy="229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54219" y="1005502"/>
              <a:ext cx="298020" cy="226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01177" y="1000213"/>
              <a:ext cx="134816" cy="236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03328" y="982224"/>
              <a:ext cx="203208" cy="27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8" name="Google Shape;378;p51"/>
          <p:cNvGrpSpPr/>
          <p:nvPr/>
        </p:nvGrpSpPr>
        <p:grpSpPr>
          <a:xfrm>
            <a:off x="6201912" y="1838875"/>
            <a:ext cx="719100" cy="1083694"/>
            <a:chOff x="6524617" y="1838800"/>
            <a:chExt cx="719100" cy="1075200"/>
          </a:xfrm>
        </p:grpSpPr>
        <p:sp>
          <p:nvSpPr>
            <p:cNvPr id="379" name="Google Shape;379;p51"/>
            <p:cNvSpPr/>
            <p:nvPr/>
          </p:nvSpPr>
          <p:spPr>
            <a:xfrm>
              <a:off x="6557675" y="1838800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0" name="Google Shape;380;p51"/>
            <p:cNvSpPr txBox="1"/>
            <p:nvPr/>
          </p:nvSpPr>
          <p:spPr>
            <a:xfrm>
              <a:off x="6524617" y="1854245"/>
              <a:ext cx="719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PERSISTENT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81" name="Google Shape;381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31860" y="2329500"/>
              <a:ext cx="288900" cy="38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2" name="Google Shape;382;p51"/>
          <p:cNvGrpSpPr/>
          <p:nvPr/>
        </p:nvGrpSpPr>
        <p:grpSpPr>
          <a:xfrm>
            <a:off x="6232713" y="2956375"/>
            <a:ext cx="657600" cy="1075200"/>
            <a:chOff x="6555425" y="2956375"/>
            <a:chExt cx="657600" cy="1075200"/>
          </a:xfrm>
        </p:grpSpPr>
        <p:sp>
          <p:nvSpPr>
            <p:cNvPr id="383" name="Google Shape;383;p51"/>
            <p:cNvSpPr/>
            <p:nvPr/>
          </p:nvSpPr>
          <p:spPr>
            <a:xfrm>
              <a:off x="6555425" y="2956375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REGISTRY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384" name="Google Shape;384;p5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04648" y="3365971"/>
              <a:ext cx="343325" cy="41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51"/>
          <p:cNvGrpSpPr/>
          <p:nvPr/>
        </p:nvGrpSpPr>
        <p:grpSpPr>
          <a:xfrm>
            <a:off x="5332590" y="1864953"/>
            <a:ext cx="788020" cy="1048694"/>
            <a:chOff x="5592955" y="2047406"/>
            <a:chExt cx="788020" cy="1048694"/>
          </a:xfrm>
        </p:grpSpPr>
        <p:sp>
          <p:nvSpPr>
            <p:cNvPr id="386" name="Google Shape;38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88" name="Google Shape;38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93" name="Google Shape;39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94" name="Google Shape;39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97" name="Google Shape;39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398" name="Google Shape;39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" name="Google Shape;39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</a:t>
              </a: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02" name="Google Shape;40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04" name="Google Shape;40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5" name="Google Shape;405;p51"/>
          <p:cNvGrpSpPr/>
          <p:nvPr/>
        </p:nvGrpSpPr>
        <p:grpSpPr>
          <a:xfrm>
            <a:off x="5332590" y="2926337"/>
            <a:ext cx="788020" cy="1048694"/>
            <a:chOff x="5592955" y="2047406"/>
            <a:chExt cx="788020" cy="1048694"/>
          </a:xfrm>
        </p:grpSpPr>
        <p:sp>
          <p:nvSpPr>
            <p:cNvPr id="406" name="Google Shape;40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13" name="Google Shape;41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414" name="Google Shape;41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17" name="Google Shape;41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18" name="Google Shape;41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20" name="Google Shape;42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22" name="Google Shape;42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3" name="Google Shape;42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24" name="Google Shape;42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51"/>
          <p:cNvGrpSpPr/>
          <p:nvPr/>
        </p:nvGrpSpPr>
        <p:grpSpPr>
          <a:xfrm>
            <a:off x="4494390" y="1864953"/>
            <a:ext cx="788020" cy="1048694"/>
            <a:chOff x="5592955" y="2047406"/>
            <a:chExt cx="788020" cy="1048694"/>
          </a:xfrm>
        </p:grpSpPr>
        <p:sp>
          <p:nvSpPr>
            <p:cNvPr id="426" name="Google Shape;42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28" name="Google Shape;42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33" name="Google Shape;43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434" name="Google Shape;43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37" name="Google Shape;43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38" name="Google Shape;43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40" name="Google Shape;44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42" name="Google Shape;44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44" name="Google Shape;44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5" name="Google Shape;445;p51"/>
          <p:cNvGrpSpPr/>
          <p:nvPr/>
        </p:nvGrpSpPr>
        <p:grpSpPr>
          <a:xfrm>
            <a:off x="4494390" y="2926337"/>
            <a:ext cx="788020" cy="1048694"/>
            <a:chOff x="5592955" y="2047406"/>
            <a:chExt cx="788020" cy="1048694"/>
          </a:xfrm>
        </p:grpSpPr>
        <p:sp>
          <p:nvSpPr>
            <p:cNvPr id="446" name="Google Shape;44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53" name="Google Shape;45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454" name="Google Shape;45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57" name="Google Shape;45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58" name="Google Shape;45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62" name="Google Shape;46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64" name="Google Shape;46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5" name="Google Shape;465;p51"/>
          <p:cNvGrpSpPr/>
          <p:nvPr/>
        </p:nvGrpSpPr>
        <p:grpSpPr>
          <a:xfrm>
            <a:off x="3656190" y="1864953"/>
            <a:ext cx="788020" cy="1048694"/>
            <a:chOff x="5592955" y="2047406"/>
            <a:chExt cx="788020" cy="1048694"/>
          </a:xfrm>
        </p:grpSpPr>
        <p:sp>
          <p:nvSpPr>
            <p:cNvPr id="466" name="Google Shape;46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8" name="Google Shape;46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73" name="Google Shape;47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474" name="Google Shape;47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77" name="Google Shape;47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82" name="Google Shape;48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84" name="Google Shape;48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51"/>
          <p:cNvGrpSpPr/>
          <p:nvPr/>
        </p:nvGrpSpPr>
        <p:grpSpPr>
          <a:xfrm>
            <a:off x="3656190" y="2926337"/>
            <a:ext cx="788020" cy="1048694"/>
            <a:chOff x="5592955" y="2047406"/>
            <a:chExt cx="788020" cy="1048694"/>
          </a:xfrm>
        </p:grpSpPr>
        <p:sp>
          <p:nvSpPr>
            <p:cNvPr id="486" name="Google Shape;486;p51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88" name="Google Shape;488;p51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1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1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1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1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kumimoji="0" sz="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93" name="Google Shape;493;p51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494" name="Google Shape;494;p51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1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1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kumimoji="0" sz="7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97" name="Google Shape;497;p51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98" name="Google Shape;498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51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00" name="Google Shape;500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51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02" name="Google Shape;502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51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pic>
          <p:nvPicPr>
            <p:cNvPr id="504" name="Google Shape;504;p5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51"/>
          <p:cNvSpPr txBox="1"/>
          <p:nvPr/>
        </p:nvSpPr>
        <p:spPr>
          <a:xfrm>
            <a:off x="3761569" y="24613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6" name="Google Shape;506;p51"/>
          <p:cNvSpPr txBox="1"/>
          <p:nvPr/>
        </p:nvSpPr>
        <p:spPr>
          <a:xfrm>
            <a:off x="4113128" y="21331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7" name="Google Shape;507;p51"/>
          <p:cNvSpPr txBox="1"/>
          <p:nvPr/>
        </p:nvSpPr>
        <p:spPr>
          <a:xfrm>
            <a:off x="4951522" y="24613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51"/>
          <p:cNvSpPr txBox="1"/>
          <p:nvPr/>
        </p:nvSpPr>
        <p:spPr>
          <a:xfrm>
            <a:off x="5437969" y="24613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5781735" y="21331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3761569" y="352031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1" name="Google Shape;511;p51"/>
          <p:cNvSpPr txBox="1"/>
          <p:nvPr/>
        </p:nvSpPr>
        <p:spPr>
          <a:xfrm>
            <a:off x="5437969" y="31921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5789528" y="31921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3" name="Google Shape;513;p51"/>
          <p:cNvSpPr txBox="1"/>
          <p:nvPr/>
        </p:nvSpPr>
        <p:spPr>
          <a:xfrm>
            <a:off x="4599769" y="31921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14" name="Google Shape;514;p51"/>
          <p:cNvSpPr txBox="1"/>
          <p:nvPr/>
        </p:nvSpPr>
        <p:spPr>
          <a:xfrm>
            <a:off x="4951328" y="31921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7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kumimoji="0" sz="700" b="1" i="0" u="none" strike="noStrike" kern="0" cap="none" spc="0" normalizeH="0" baseline="0" noProof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16262" y="22210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54462" y="22210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61443" y="36217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47732" y="36217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56973" y="25473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72852" y="25473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22138" y="327355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08883" y="3608641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0286" y="2223902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20286" y="3624591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30428" y="2570588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30428" y="3623927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27731" y="2230103"/>
            <a:ext cx="92550" cy="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182837" y="3291403"/>
            <a:ext cx="92550" cy="9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51"/>
          <p:cNvGrpSpPr/>
          <p:nvPr/>
        </p:nvGrpSpPr>
        <p:grpSpPr>
          <a:xfrm>
            <a:off x="2284400" y="1913225"/>
            <a:ext cx="1326900" cy="2061900"/>
            <a:chOff x="2607113" y="1913225"/>
            <a:chExt cx="1326900" cy="2061900"/>
          </a:xfrm>
        </p:grpSpPr>
        <p:sp>
          <p:nvSpPr>
            <p:cNvPr id="530" name="Google Shape;530;p51"/>
            <p:cNvSpPr/>
            <p:nvPr/>
          </p:nvSpPr>
          <p:spPr>
            <a:xfrm>
              <a:off x="2607113" y="1913225"/>
              <a:ext cx="1326900" cy="2061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RED HAT</a:t>
              </a: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ENTERPRISE LINUX</a:t>
              </a: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1" name="Google Shape;531;p51"/>
            <p:cNvSpPr/>
            <p:nvPr/>
          </p:nvSpPr>
          <p:spPr>
            <a:xfrm>
              <a:off x="2629698" y="1933600"/>
              <a:ext cx="1280100" cy="162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MASTER</a:t>
              </a:r>
              <a:endParaRPr kumimoji="0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51"/>
            <p:cNvSpPr/>
            <p:nvPr/>
          </p:nvSpPr>
          <p:spPr>
            <a:xfrm>
              <a:off x="2669900" y="2248764"/>
              <a:ext cx="1195500" cy="272700"/>
            </a:xfrm>
            <a:prstGeom prst="rect">
              <a:avLst/>
            </a:prstGeom>
            <a:solidFill>
              <a:srgbClr val="92D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API/AUTHENTICATION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3" name="Google Shape;533;p51"/>
            <p:cNvSpPr/>
            <p:nvPr/>
          </p:nvSpPr>
          <p:spPr>
            <a:xfrm>
              <a:off x="2669900" y="2569150"/>
              <a:ext cx="1195500" cy="272700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DATA STORE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2669900" y="2889536"/>
              <a:ext cx="1195500" cy="272700"/>
            </a:xfrm>
            <a:prstGeom prst="rect">
              <a:avLst/>
            </a:prstGeom>
            <a:solidFill>
              <a:srgbClr val="3B00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SCHEDULER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2669900" y="3209923"/>
              <a:ext cx="1195500" cy="272700"/>
            </a:xfrm>
            <a:prstGeom prst="rect">
              <a:avLst/>
            </a:prstGeom>
            <a:solidFill>
              <a:srgbClr val="00B9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HEALTH/SCALING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6" name="Google Shape;536;p51"/>
          <p:cNvGrpSpPr/>
          <p:nvPr/>
        </p:nvGrpSpPr>
        <p:grpSpPr>
          <a:xfrm>
            <a:off x="2222988" y="4065375"/>
            <a:ext cx="4668000" cy="509100"/>
            <a:chOff x="2545700" y="4065375"/>
            <a:chExt cx="4668000" cy="509100"/>
          </a:xfrm>
        </p:grpSpPr>
        <p:sp>
          <p:nvSpPr>
            <p:cNvPr id="537" name="Google Shape;537;p51"/>
            <p:cNvSpPr/>
            <p:nvPr/>
          </p:nvSpPr>
          <p:spPr>
            <a:xfrm>
              <a:off x="2545700" y="4065375"/>
              <a:ext cx="4668000" cy="509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38" name="Google Shape;538;p5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438750" y="4201990"/>
              <a:ext cx="278300" cy="111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5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7208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5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3646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5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6008404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59578" y="4181790"/>
              <a:ext cx="318698" cy="151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51"/>
            <p:cNvSpPr txBox="1"/>
            <p:nvPr/>
          </p:nvSpPr>
          <p:spPr>
            <a:xfrm>
              <a:off x="3161427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PHYSICAL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4" name="Google Shape;544;p51"/>
            <p:cNvSpPr txBox="1"/>
            <p:nvPr/>
          </p:nvSpPr>
          <p:spPr>
            <a:xfrm>
              <a:off x="38004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VIRTUAL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5" name="Google Shape;545;p51"/>
            <p:cNvSpPr txBox="1"/>
            <p:nvPr/>
          </p:nvSpPr>
          <p:spPr>
            <a:xfrm>
              <a:off x="44473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PRIVATE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6" name="Google Shape;546;p51"/>
            <p:cNvSpPr txBox="1"/>
            <p:nvPr/>
          </p:nvSpPr>
          <p:spPr>
            <a:xfrm>
              <a:off x="50958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PUBLIC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47" name="Google Shape;547;p51"/>
            <p:cNvSpPr txBox="1"/>
            <p:nvPr/>
          </p:nvSpPr>
          <p:spPr>
            <a:xfrm>
              <a:off x="57427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7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"/>
                  <a:ea typeface="Proxima Nova"/>
                  <a:cs typeface="Proxima Nova"/>
                  <a:sym typeface="Proxima Nova"/>
                </a:rPr>
                <a:t>HYBRID</a:t>
              </a:r>
              <a:endParaRPr kumimoji="0" sz="7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548" name="Google Shape;548;p51"/>
            <p:cNvCxnSpPr/>
            <p:nvPr/>
          </p:nvCxnSpPr>
          <p:spPr>
            <a:xfrm rot="10800000">
              <a:off x="5738593" y="4262868"/>
              <a:ext cx="1998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51"/>
            <p:cNvCxnSpPr/>
            <p:nvPr/>
          </p:nvCxnSpPr>
          <p:spPr>
            <a:xfrm rot="10800000">
              <a:off x="5105614" y="4262868"/>
              <a:ext cx="1998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51"/>
            <p:cNvCxnSpPr/>
            <p:nvPr/>
          </p:nvCxnSpPr>
          <p:spPr>
            <a:xfrm rot="10800000">
              <a:off x="4449255" y="4262868"/>
              <a:ext cx="1998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51"/>
            <p:cNvCxnSpPr/>
            <p:nvPr/>
          </p:nvCxnSpPr>
          <p:spPr>
            <a:xfrm rot="10800000">
              <a:off x="3792895" y="4262868"/>
              <a:ext cx="1998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08977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81F77-6883-4084-A383-FBBDA937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4" y="0"/>
            <a:ext cx="8966072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A6443-77E3-45AA-8C1C-1E97A41E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971675" cy="2476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F246E-16F2-48CD-99CB-53C195DDC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328" y="0"/>
            <a:ext cx="1829055" cy="23720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9C87B9-2DFE-43DB-904B-B11781FDF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039" y="1674256"/>
            <a:ext cx="1355110" cy="124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05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B827D-6E0F-4640-A41A-67AE82D5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" y="182880"/>
            <a:ext cx="9130530" cy="47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1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latin typeface="Arial"/>
              </a:rPr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24444-3226-42B1-8FCF-4AF0EB33D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11" y="840058"/>
            <a:ext cx="7926378" cy="42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50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510026"/>
          </a:xfrm>
        </p:spPr>
        <p:txBody>
          <a:bodyPr/>
          <a:lstStyle/>
          <a:p>
            <a:r>
              <a:rPr lang="en-US" noProof="1">
                <a:latin typeface="Arial"/>
              </a:rPr>
              <a:t>https://www.openshift.com/products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A5E5A-535E-48DF-A8FE-3E6B80451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09" y="759549"/>
            <a:ext cx="5434624" cy="42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65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3688" y="44451"/>
            <a:ext cx="8393112" cy="510026"/>
          </a:xfrm>
        </p:spPr>
        <p:txBody>
          <a:bodyPr/>
          <a:lstStyle/>
          <a:p>
            <a:r>
              <a:rPr lang="fr-FR" sz="1600" dirty="0"/>
              <a:t>https://www.openshift.com/2020-forrester-wave?sc_cid=7013a0000025vnsAAA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FFDF2-E73F-440D-83E0-DDB3E426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53" y="862128"/>
            <a:ext cx="4445544" cy="4090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511D5-C223-4A66-A0CD-06B7ECDA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89" y="862128"/>
            <a:ext cx="3265270" cy="39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35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229C627-3978-492D-82DA-C096196CCC5E}"/>
              </a:ext>
            </a:extLst>
          </p:cNvPr>
          <p:cNvSpPr/>
          <p:nvPr/>
        </p:nvSpPr>
        <p:spPr>
          <a:xfrm>
            <a:off x="4885548" y="762880"/>
            <a:ext cx="2135526" cy="43344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DB1D30-C322-4825-9445-B6AF82AC9F94}"/>
              </a:ext>
            </a:extLst>
          </p:cNvPr>
          <p:cNvSpPr/>
          <p:nvPr/>
        </p:nvSpPr>
        <p:spPr>
          <a:xfrm>
            <a:off x="2361968" y="762881"/>
            <a:ext cx="2498566" cy="43642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D4D7B9-B04B-4D74-9745-25FE7CB6FE4A}"/>
              </a:ext>
            </a:extLst>
          </p:cNvPr>
          <p:cNvSpPr/>
          <p:nvPr/>
        </p:nvSpPr>
        <p:spPr>
          <a:xfrm>
            <a:off x="89407" y="733073"/>
            <a:ext cx="2242380" cy="4364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3688" y="44450"/>
            <a:ext cx="8393112" cy="546265"/>
          </a:xfrm>
        </p:spPr>
        <p:txBody>
          <a:bodyPr/>
          <a:lstStyle/>
          <a:p>
            <a:r>
              <a:rPr lang="fr-FR" sz="1400" dirty="0">
                <a:hlinkClick r:id="rId3"/>
              </a:rPr>
              <a:t>https://www.openshift.com/products</a:t>
            </a:r>
            <a:r>
              <a:rPr lang="fr-FR" sz="1400">
                <a:hlinkClick r:id="rId3"/>
              </a:rPr>
              <a:t>/kubernetes-engine</a:t>
            </a:r>
            <a:br>
              <a:rPr lang="fr-FR" sz="1400"/>
            </a:br>
            <a:r>
              <a:rPr lang="fr-FR" sz="1400">
                <a:hlinkClick r:id="rId4"/>
              </a:rPr>
              <a:t>https</a:t>
            </a:r>
            <a:r>
              <a:rPr lang="fr-FR" sz="1400" dirty="0">
                <a:hlinkClick r:id="rId4"/>
              </a:rPr>
              <a:t>://www.redhat.com/en/resources/openshift-and-kubernetes-whats-the-difference-ebook?intcmp=7013a00000266KAAAY</a:t>
            </a:r>
            <a:endParaRPr lang="fr-FR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84C2A4-54A5-4A61-BE11-12FC82A9C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34" y="747612"/>
            <a:ext cx="2159539" cy="15254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0D458E-1464-45C4-8638-2976C08AF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087" y="762880"/>
            <a:ext cx="2098913" cy="14798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6F2F55-52F8-4F98-AD69-B5DD32C90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969" y="762880"/>
            <a:ext cx="2498565" cy="983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D1F487-9C1A-4564-81AD-DC1511545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16" y="762881"/>
            <a:ext cx="2127971" cy="9837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0559A9C-EFB7-4A98-8270-AA161EA3B88F}"/>
              </a:ext>
            </a:extLst>
          </p:cNvPr>
          <p:cNvSpPr txBox="1"/>
          <p:nvPr/>
        </p:nvSpPr>
        <p:spPr>
          <a:xfrm>
            <a:off x="89407" y="2286542"/>
            <a:ext cx="2242380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Run a developer instance of OKD4 on your local workstation with </a:t>
            </a:r>
            <a:r>
              <a:rPr lang="en-US" b="1" dirty="0" err="1"/>
              <a:t>CodeReady</a:t>
            </a:r>
            <a:r>
              <a:rPr lang="en-US" b="1" dirty="0"/>
              <a:t> Containers built for OKD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D2F7ED-8279-42EC-B957-FCC635F88F71}"/>
              </a:ext>
            </a:extLst>
          </p:cNvPr>
          <p:cNvSpPr txBox="1"/>
          <p:nvPr/>
        </p:nvSpPr>
        <p:spPr>
          <a:xfrm rot="10800000" flipV="1">
            <a:off x="2331787" y="2322202"/>
            <a:ext cx="2415630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Built around a core of OCI container packaging and Kubernetes container cluster management, OKD is also augmented by application lifecycle management functionality and DevOps tooling. OKD provides a complete open source container application platform.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C36C78-095A-4E41-BC27-0297D5B0450B}"/>
              </a:ext>
            </a:extLst>
          </p:cNvPr>
          <p:cNvSpPr txBox="1"/>
          <p:nvPr/>
        </p:nvSpPr>
        <p:spPr>
          <a:xfrm>
            <a:off x="2250317" y="1853945"/>
            <a:ext cx="238001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https://www.okd.io/#v3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9FB25-E703-4ECD-BD80-ADE025921EFE}"/>
              </a:ext>
            </a:extLst>
          </p:cNvPr>
          <p:cNvSpPr txBox="1"/>
          <p:nvPr/>
        </p:nvSpPr>
        <p:spPr>
          <a:xfrm>
            <a:off x="89407" y="1889026"/>
            <a:ext cx="224237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https://www.okd.io/crc.htm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9BE187-1B40-4809-A5F3-F242C7F166A7}"/>
              </a:ext>
            </a:extLst>
          </p:cNvPr>
          <p:cNvSpPr txBox="1"/>
          <p:nvPr/>
        </p:nvSpPr>
        <p:spPr>
          <a:xfrm>
            <a:off x="4892009" y="2336616"/>
            <a:ext cx="212906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https://www.openshift.com/products/kubernetes-engine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3E878D-BAD8-4991-B8A1-04786F2BEB27}"/>
              </a:ext>
            </a:extLst>
          </p:cNvPr>
          <p:cNvSpPr txBox="1"/>
          <p:nvPr/>
        </p:nvSpPr>
        <p:spPr>
          <a:xfrm>
            <a:off x="4849514" y="3417621"/>
            <a:ext cx="2159541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starting point for those curious to understand what makes OpenShift and the Operator methodology an easier way to deploy Kubernetes clusters.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ED0995-7483-43F4-A151-E4FBC6B2CFDF}"/>
              </a:ext>
            </a:extLst>
          </p:cNvPr>
          <p:cNvSpPr txBox="1"/>
          <p:nvPr/>
        </p:nvSpPr>
        <p:spPr>
          <a:xfrm>
            <a:off x="7111152" y="2898040"/>
            <a:ext cx="19434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complete set of services to enhance the management and developer experience for deploying enterprise applications on Kubernetes.</a:t>
            </a:r>
          </a:p>
        </p:txBody>
      </p:sp>
    </p:spTree>
    <p:extLst>
      <p:ext uri="{BB962C8B-B14F-4D97-AF65-F5344CB8AC3E}">
        <p14:creationId xmlns:p14="http://schemas.microsoft.com/office/powerpoint/2010/main" val="598517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</a:t>
            </a:r>
            <a:r>
              <a:rPr lang="en-US" b="1" dirty="0"/>
              <a:t>cloud-native</a:t>
            </a:r>
            <a:r>
              <a:rPr lang="en-US" dirty="0"/>
              <a:t>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CB-A6CD-B741-8947-87C7EB1D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88" y="901702"/>
            <a:ext cx="5365432" cy="3692525"/>
          </a:xfrm>
        </p:spPr>
        <p:txBody>
          <a:bodyPr/>
          <a:lstStyle/>
          <a:p>
            <a:r>
              <a:rPr lang="en-US" sz="1600" dirty="0"/>
              <a:t>Applications that adapt to the Cloud (scalability)</a:t>
            </a:r>
          </a:p>
          <a:p>
            <a:r>
              <a:rPr lang="en-US" sz="1600" dirty="0"/>
              <a:t>Supporting a large range of devices and user interfaces</a:t>
            </a:r>
          </a:p>
          <a:p>
            <a:r>
              <a:rPr lang="en-US" sz="1600" dirty="0"/>
              <a:t>Automated (provision-deploy-scale)</a:t>
            </a:r>
          </a:p>
          <a:p>
            <a:r>
              <a:rPr lang="en-US" sz="1600" dirty="0"/>
              <a:t>CI/CD (agility)</a:t>
            </a:r>
          </a:p>
          <a:p>
            <a:r>
              <a:rPr lang="en-US" sz="1600" dirty="0"/>
              <a:t>Support multiple datastore</a:t>
            </a:r>
          </a:p>
          <a:p>
            <a:r>
              <a:rPr lang="en-US" sz="1600" dirty="0"/>
              <a:t>APIs at the heart of the applications</a:t>
            </a:r>
          </a:p>
          <a:p>
            <a:r>
              <a:rPr lang="en-US" sz="1600" dirty="0"/>
              <a:t>Microservices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EF7A8-8AF2-CB40-B3F4-204582E6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32" y="2296160"/>
            <a:ext cx="3919280" cy="28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4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CA1A-1CB1-304E-A79A-A3D274AD7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Advantages / Challenges of Microservices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74C2B-9E55-3947-9A3A-CE1FE0BA1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41235"/>
            <a:ext cx="4040188" cy="479822"/>
          </a:xfrm>
        </p:spPr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7A0F4D-1844-384B-8450-6C5E0857B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321056"/>
            <a:ext cx="4040188" cy="2963466"/>
          </a:xfrm>
        </p:spPr>
        <p:txBody>
          <a:bodyPr/>
          <a:lstStyle/>
          <a:p>
            <a:r>
              <a:rPr lang="en-US" dirty="0"/>
              <a:t>Developed independently</a:t>
            </a:r>
          </a:p>
          <a:p>
            <a:r>
              <a:rPr lang="en-US" dirty="0"/>
              <a:t>Developed by a single team</a:t>
            </a:r>
          </a:p>
          <a:p>
            <a:r>
              <a:rPr lang="en-US" dirty="0"/>
              <a:t>Developed on its own timetable</a:t>
            </a:r>
          </a:p>
          <a:p>
            <a:r>
              <a:rPr lang="en-US" dirty="0"/>
              <a:t>Each can be developed in a different language</a:t>
            </a:r>
          </a:p>
          <a:p>
            <a:r>
              <a:rPr lang="en-US" dirty="0"/>
              <a:t>Manages its own data</a:t>
            </a:r>
          </a:p>
          <a:p>
            <a:r>
              <a:rPr lang="en-US" dirty="0"/>
              <a:t>Scales and fails independently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6FCD57-382D-2742-A3CB-969BA8A9C1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30" y="841235"/>
            <a:ext cx="4041775" cy="479822"/>
          </a:xfrm>
        </p:spPr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CD3D8E-CCF8-034A-B2F0-B33575A41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30" y="1321055"/>
            <a:ext cx="4041775" cy="3777993"/>
          </a:xfrm>
        </p:spPr>
        <p:txBody>
          <a:bodyPr/>
          <a:lstStyle/>
          <a:p>
            <a:r>
              <a:rPr lang="en-US" sz="1400" dirty="0"/>
              <a:t>Developers must have significant operational skills (DevOps)</a:t>
            </a:r>
          </a:p>
          <a:p>
            <a:r>
              <a:rPr lang="en-US" sz="1400" dirty="0"/>
              <a:t>Service interfaces and versions</a:t>
            </a:r>
          </a:p>
          <a:p>
            <a:r>
              <a:rPr lang="en-US" sz="1400" dirty="0"/>
              <a:t>Duplication of effort across service implementations</a:t>
            </a:r>
          </a:p>
          <a:p>
            <a:r>
              <a:rPr lang="en-US" sz="1400" dirty="0"/>
              <a:t>Extra complexity of creating a distributed system:</a:t>
            </a:r>
          </a:p>
          <a:p>
            <a:pPr lvl="1"/>
            <a:r>
              <a:rPr lang="en-US" sz="1200" dirty="0"/>
              <a:t>Designing decoupled, non-transactional systems is difficult</a:t>
            </a:r>
          </a:p>
          <a:p>
            <a:pPr lvl="1"/>
            <a:r>
              <a:rPr lang="en-US" sz="1200" dirty="0"/>
              <a:t>Locating service instances</a:t>
            </a:r>
          </a:p>
          <a:p>
            <a:pPr lvl="1"/>
            <a:r>
              <a:rPr lang="en-US" sz="1200" dirty="0"/>
              <a:t>Maintaining availability and consistency with partitioned data</a:t>
            </a:r>
          </a:p>
          <a:p>
            <a:pPr lvl="1"/>
            <a:r>
              <a:rPr lang="en-US" sz="1200" dirty="0"/>
              <a:t>End-to-end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2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1800" b="1" dirty="0"/>
              <a:t>Моделі Хмарних сервісів в порівнянні з традиційною (</a:t>
            </a:r>
            <a:r>
              <a:rPr lang="en-US" sz="1800" b="1" dirty="0"/>
              <a:t>On-Premise</a:t>
            </a:r>
            <a:r>
              <a:rPr lang="uk-UA" sz="1800" b="1" dirty="0"/>
              <a:t>)</a:t>
            </a:r>
            <a:r>
              <a:rPr lang="en-US" sz="1800" b="1" dirty="0"/>
              <a:t> </a:t>
            </a:r>
            <a:r>
              <a:rPr lang="uk-UA" sz="1800" b="1" dirty="0"/>
              <a:t>моделлю</a:t>
            </a:r>
            <a:endParaRPr lang="fr-FR" sz="1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EF7A5-006E-4BAA-8816-5B4A6E05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15" y="924073"/>
            <a:ext cx="7025268" cy="409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8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4463" y="901304"/>
            <a:ext cx="2255837" cy="931217"/>
          </a:xfrm>
          <a:prstGeom prst="rect">
            <a:avLst/>
          </a:prstGeom>
        </p:spPr>
        <p:txBody>
          <a:bodyPr/>
          <a:lstStyle/>
          <a:p>
            <a:r>
              <a:rPr lang="en-GB" sz="1400" dirty="0">
                <a:hlinkClick r:id="rId3"/>
              </a:rPr>
              <a:t>https://www.ibm.com/cloud/garage/architectures/resilience/reference-architecture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78" y="400050"/>
            <a:ext cx="5801015" cy="438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2290-B2B8-D044-BC26-79AA2FBE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Основні інструменти розробки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7B1CB-A6CD-B741-8947-87C7EB1D8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88" y="901702"/>
            <a:ext cx="5365432" cy="3692525"/>
          </a:xfrm>
        </p:spPr>
        <p:txBody>
          <a:bodyPr/>
          <a:lstStyle/>
          <a:p>
            <a:r>
              <a:rPr lang="en-US" sz="1600" dirty="0"/>
              <a:t>Frame works, </a:t>
            </a:r>
            <a:r>
              <a:rPr lang="uk-UA" sz="1600" dirty="0"/>
              <a:t>що використовуються</a:t>
            </a:r>
            <a:endParaRPr lang="en-US" sz="1600" dirty="0"/>
          </a:p>
          <a:p>
            <a:r>
              <a:rPr lang="en-US" sz="1600" dirty="0"/>
              <a:t>Source Control</a:t>
            </a:r>
          </a:p>
          <a:p>
            <a:r>
              <a:rPr lang="en-US" sz="1600" dirty="0"/>
              <a:t>DEVOPS </a:t>
            </a:r>
            <a:r>
              <a:rPr lang="uk-UA" sz="1600" dirty="0"/>
              <a:t> та </a:t>
            </a:r>
            <a:r>
              <a:rPr lang="en-US" sz="1600" dirty="0"/>
              <a:t>CI/CD </a:t>
            </a:r>
            <a:r>
              <a:rPr lang="uk-UA" sz="1600" dirty="0"/>
              <a:t>інструменти</a:t>
            </a:r>
            <a:endParaRPr lang="en-US" sz="1600" dirty="0"/>
          </a:p>
          <a:p>
            <a:r>
              <a:rPr lang="uk-UA" sz="1600" dirty="0"/>
              <a:t>Контейнеризація кругом, починаючи з розробки</a:t>
            </a:r>
            <a:endParaRPr lang="en-US" sz="1600" dirty="0"/>
          </a:p>
          <a:p>
            <a:r>
              <a:rPr lang="uk-UA" sz="1600" dirty="0"/>
              <a:t>Стек інструментів розробки (</a:t>
            </a:r>
            <a:r>
              <a:rPr lang="en-US" sz="1600" dirty="0"/>
              <a:t>IDE</a:t>
            </a:r>
            <a:r>
              <a:rPr lang="uk-UA" sz="1600" dirty="0"/>
              <a:t>)</a:t>
            </a:r>
            <a:endParaRPr lang="en-US" sz="1600" dirty="0"/>
          </a:p>
          <a:p>
            <a:r>
              <a:rPr lang="en-US" sz="1600" dirty="0"/>
              <a:t>Test Driven development, IBM Garage</a:t>
            </a:r>
            <a:r>
              <a:rPr lang="en-US" sz="1600"/>
              <a:t>, communications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70411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D635259-A39B-401E-917F-5C1E5FB0103F}"/>
              </a:ext>
            </a:extLst>
          </p:cNvPr>
          <p:cNvGraphicFramePr>
            <a:graphicFrameLocks noGrp="1"/>
          </p:cNvGraphicFramePr>
          <p:nvPr/>
        </p:nvGraphicFramePr>
        <p:xfrm>
          <a:off x="6029989" y="800681"/>
          <a:ext cx="30256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802">
                  <a:extLst>
                    <a:ext uri="{9D8B030D-6E8A-4147-A177-3AD203B41FA5}">
                      <a16:colId xmlns:a16="http://schemas.microsoft.com/office/drawing/2014/main" val="2012300967"/>
                    </a:ext>
                  </a:extLst>
                </a:gridCol>
                <a:gridCol w="1512802">
                  <a:extLst>
                    <a:ext uri="{9D8B030D-6E8A-4147-A177-3AD203B41FA5}">
                      <a16:colId xmlns:a16="http://schemas.microsoft.com/office/drawing/2014/main" val="2120164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Інші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3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.Net</a:t>
                      </a:r>
                      <a:r>
                        <a:rPr lang="en-US" dirty="0"/>
                        <a:t> - 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55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402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GoLang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2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Swift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29969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285D10-809C-4801-B673-0F521394F827}"/>
              </a:ext>
            </a:extLst>
          </p:cNvPr>
          <p:cNvGraphicFramePr>
            <a:graphicFrameLocks noGrp="1"/>
          </p:cNvGraphicFramePr>
          <p:nvPr/>
        </p:nvGraphicFramePr>
        <p:xfrm>
          <a:off x="88407" y="1994419"/>
          <a:ext cx="29967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032">
                  <a:extLst>
                    <a:ext uri="{9D8B030D-6E8A-4147-A177-3AD203B41FA5}">
                      <a16:colId xmlns:a16="http://schemas.microsoft.com/office/drawing/2014/main" val="4117370350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387269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4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Spring boot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Open Liberty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6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Eclipse </a:t>
                      </a:r>
                      <a:r>
                        <a:rPr lang="en-US" sz="1400" dirty="0" err="1"/>
                        <a:t>Microprofile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82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Eclipse Open J9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38525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3A076B0-7B7B-42AF-AD15-DD4080664A7F}"/>
              </a:ext>
            </a:extLst>
          </p:cNvPr>
          <p:cNvGraphicFramePr>
            <a:graphicFrameLocks noGrp="1"/>
          </p:cNvGraphicFramePr>
          <p:nvPr/>
        </p:nvGraphicFramePr>
        <p:xfrm>
          <a:off x="71303" y="800681"/>
          <a:ext cx="302560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21">
                  <a:extLst>
                    <a:ext uri="{9D8B030D-6E8A-4147-A177-3AD203B41FA5}">
                      <a16:colId xmlns:a16="http://schemas.microsoft.com/office/drawing/2014/main" val="1468381400"/>
                    </a:ext>
                  </a:extLst>
                </a:gridCol>
                <a:gridCol w="2420482">
                  <a:extLst>
                    <a:ext uri="{9D8B030D-6E8A-4147-A177-3AD203B41FA5}">
                      <a16:colId xmlns:a16="http://schemas.microsoft.com/office/drawing/2014/main" val="3054948816"/>
                    </a:ext>
                  </a:extLst>
                </a:gridCol>
              </a:tblGrid>
              <a:tr h="264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Node.JS Stack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37684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Node.js express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095170"/>
                  </a:ext>
                </a:extLst>
              </a:tr>
              <a:tr h="2647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Node.js </a:t>
                      </a:r>
                      <a:r>
                        <a:rPr lang="en-US" sz="1400" dirty="0" err="1"/>
                        <a:t>LoopBack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4182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01C6269-2120-49C2-8861-495BF86BC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2" y="816605"/>
            <a:ext cx="451565" cy="3000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1026" name="Picture 2" descr="Картинки по запросу spring boot">
            <a:extLst>
              <a:ext uri="{FF2B5EF4-FFF2-40B4-BE49-F238E27FC236}">
                <a16:creationId xmlns:a16="http://schemas.microsoft.com/office/drawing/2014/main" id="{5F1C7C99-ADB6-46A4-825F-E822F0217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" y="2424252"/>
            <a:ext cx="505503" cy="2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python">
            <a:extLst>
              <a:ext uri="{FF2B5EF4-FFF2-40B4-BE49-F238E27FC236}">
                <a16:creationId xmlns:a16="http://schemas.microsoft.com/office/drawing/2014/main" id="{1865DE86-8523-42C5-A09D-F0A1AEF0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75" y="1605062"/>
            <a:ext cx="520709" cy="29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go">
            <a:extLst>
              <a:ext uri="{FF2B5EF4-FFF2-40B4-BE49-F238E27FC236}">
                <a16:creationId xmlns:a16="http://schemas.microsoft.com/office/drawing/2014/main" id="{891332AB-3BD7-409D-9C02-D71F4F12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86" y="1963648"/>
            <a:ext cx="255843" cy="25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.NET">
            <a:extLst>
              <a:ext uri="{FF2B5EF4-FFF2-40B4-BE49-F238E27FC236}">
                <a16:creationId xmlns:a16="http://schemas.microsoft.com/office/drawing/2014/main" id="{E13F1439-805C-4D46-AB4E-577787AFC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75" y="1204848"/>
            <a:ext cx="346512" cy="3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node.js loopback">
            <a:extLst>
              <a:ext uri="{FF2B5EF4-FFF2-40B4-BE49-F238E27FC236}">
                <a16:creationId xmlns:a16="http://schemas.microsoft.com/office/drawing/2014/main" id="{743F79E8-F301-4A9C-97A0-ABEE09E9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9" y="1544406"/>
            <a:ext cx="354081" cy="32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node js express logo">
            <a:extLst>
              <a:ext uri="{FF2B5EF4-FFF2-40B4-BE49-F238E27FC236}">
                <a16:creationId xmlns:a16="http://schemas.microsoft.com/office/drawing/2014/main" id="{14A8A4E6-B5ED-4C07-9EA0-7FB8482D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9" y="1243002"/>
            <a:ext cx="550153" cy="30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openliberty logo">
            <a:extLst>
              <a:ext uri="{FF2B5EF4-FFF2-40B4-BE49-F238E27FC236}">
                <a16:creationId xmlns:a16="http://schemas.microsoft.com/office/drawing/2014/main" id="{E508ED5C-3F75-4F05-BB5B-B0A8210F2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7" y="2798031"/>
            <a:ext cx="571785" cy="21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артинки по запросу microprofile logo">
            <a:extLst>
              <a:ext uri="{FF2B5EF4-FFF2-40B4-BE49-F238E27FC236}">
                <a16:creationId xmlns:a16="http://schemas.microsoft.com/office/drawing/2014/main" id="{A5473B7B-C5D9-4D76-8687-B0ED22C5C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27" y="3150685"/>
            <a:ext cx="762583" cy="26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Картинки по запросу openJ9 logo">
            <a:extLst>
              <a:ext uri="{FF2B5EF4-FFF2-40B4-BE49-F238E27FC236}">
                <a16:creationId xmlns:a16="http://schemas.microsoft.com/office/drawing/2014/main" id="{47ACDE68-E116-4578-B47E-96F0F03DF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1" y="3487449"/>
            <a:ext cx="548836" cy="29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Картинки по запросу java logo">
            <a:extLst>
              <a:ext uri="{FF2B5EF4-FFF2-40B4-BE49-F238E27FC236}">
                <a16:creationId xmlns:a16="http://schemas.microsoft.com/office/drawing/2014/main" id="{35A1B92B-A279-48A9-B09B-5D05FAE1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65" y="1897961"/>
            <a:ext cx="230923" cy="43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8CDE03-0544-4D37-82AF-FEBECFC8D49D}"/>
              </a:ext>
            </a:extLst>
          </p:cNvPr>
          <p:cNvSpPr/>
          <p:nvPr/>
        </p:nvSpPr>
        <p:spPr>
          <a:xfrm>
            <a:off x="3902927" y="2460107"/>
            <a:ext cx="1501697" cy="9144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b="1" dirty="0">
                <a:solidFill>
                  <a:srgbClr val="FF0000"/>
                </a:solidFill>
              </a:rPr>
              <a:t>Найбільш популярні та прогресивні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C8CF6C-C222-458E-ACF0-CF15E6735F48}"/>
              </a:ext>
            </a:extLst>
          </p:cNvPr>
          <p:cNvCxnSpPr>
            <a:stCxn id="13" idx="0"/>
            <a:endCxn id="5" idx="3"/>
          </p:cNvCxnSpPr>
          <p:nvPr/>
        </p:nvCxnSpPr>
        <p:spPr>
          <a:xfrm flipH="1" flipV="1">
            <a:off x="3096906" y="1349321"/>
            <a:ext cx="1556870" cy="1110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45B2BC-7945-4A12-9691-8F35C63D8D6E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4653776" y="1751511"/>
            <a:ext cx="1405055" cy="708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6159A3-74F6-4F0F-A8DD-28E4348A5BF2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404624" y="2105809"/>
            <a:ext cx="625365" cy="811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F91CCB-532C-4AEE-8A12-F54F9AC743D3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3085171" y="2564483"/>
            <a:ext cx="817756" cy="352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C89A325-E622-4BE6-A7C0-8E79345E6009}"/>
              </a:ext>
            </a:extLst>
          </p:cNvPr>
          <p:cNvSpPr txBox="1"/>
          <p:nvPr/>
        </p:nvSpPr>
        <p:spPr>
          <a:xfrm>
            <a:off x="142944" y="186932"/>
            <a:ext cx="885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accent2"/>
                </a:solidFill>
              </a:rPr>
              <a:t>Основні інструменти розробки</a:t>
            </a:r>
            <a:r>
              <a:rPr lang="en-US" sz="2000" b="1" dirty="0">
                <a:solidFill>
                  <a:schemeClr val="accent2"/>
                </a:solidFill>
              </a:rPr>
              <a:t> (</a:t>
            </a:r>
            <a:r>
              <a:rPr lang="en-US" sz="2000" b="1" dirty="0" err="1">
                <a:solidFill>
                  <a:schemeClr val="accent2"/>
                </a:solidFill>
              </a:rPr>
              <a:t>FrameWorks</a:t>
            </a:r>
            <a:r>
              <a:rPr lang="en-US" sz="2000" b="1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1046" name="Picture 22" descr="Картинки по запросу swift logo">
            <a:extLst>
              <a:ext uri="{FF2B5EF4-FFF2-40B4-BE49-F238E27FC236}">
                <a16:creationId xmlns:a16="http://schemas.microsoft.com/office/drawing/2014/main" id="{8EDC337D-82F1-4E4D-8928-3EB5DEB7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383" y="2392882"/>
            <a:ext cx="619296" cy="19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BC5577F-4CC8-4F83-8ABF-8920B33D417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404624" y="2424253"/>
            <a:ext cx="654207" cy="493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EB671FF-DD98-4819-976C-E6996C83AD5C}"/>
              </a:ext>
            </a:extLst>
          </p:cNvPr>
          <p:cNvGraphicFramePr>
            <a:graphicFrameLocks noGrp="1"/>
          </p:cNvGraphicFramePr>
          <p:nvPr/>
        </p:nvGraphicFramePr>
        <p:xfrm>
          <a:off x="6409037" y="3068875"/>
          <a:ext cx="26465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712">
                  <a:extLst>
                    <a:ext uri="{9D8B030D-6E8A-4147-A177-3AD203B41FA5}">
                      <a16:colId xmlns:a16="http://schemas.microsoft.com/office/drawing/2014/main" val="2498477555"/>
                    </a:ext>
                  </a:extLst>
                </a:gridCol>
                <a:gridCol w="1765844">
                  <a:extLst>
                    <a:ext uri="{9D8B030D-6E8A-4147-A177-3AD203B41FA5}">
                      <a16:colId xmlns:a16="http://schemas.microsoft.com/office/drawing/2014/main" val="2665305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UI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31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969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73340"/>
                  </a:ext>
                </a:extLst>
              </a:tr>
            </a:tbl>
          </a:graphicData>
        </a:graphic>
      </p:graphicFrame>
      <p:pic>
        <p:nvPicPr>
          <p:cNvPr id="3074" name="Picture 2" descr="Картинки по запросу Angular logo">
            <a:extLst>
              <a:ext uri="{FF2B5EF4-FFF2-40B4-BE49-F238E27FC236}">
                <a16:creationId xmlns:a16="http://schemas.microsoft.com/office/drawing/2014/main" id="{0B9B8677-9AC8-40C1-AB61-CF8CB2A8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69" y="3451260"/>
            <a:ext cx="306995" cy="3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артинки по запросу react logo">
            <a:extLst>
              <a:ext uri="{FF2B5EF4-FFF2-40B4-BE49-F238E27FC236}">
                <a16:creationId xmlns:a16="http://schemas.microsoft.com/office/drawing/2014/main" id="{87128240-B46E-4B88-9B93-0B222DF6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63" y="3780309"/>
            <a:ext cx="571405" cy="32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Картинки по запросу vue logo">
            <a:extLst>
              <a:ext uri="{FF2B5EF4-FFF2-40B4-BE49-F238E27FC236}">
                <a16:creationId xmlns:a16="http://schemas.microsoft.com/office/drawing/2014/main" id="{7DE0BFB0-04E3-4D6B-B9A7-D70DBC60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569" y="4207808"/>
            <a:ext cx="247829" cy="29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83CD6C-4C9B-406B-8FA7-5EC353B97A2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653776" y="3374507"/>
            <a:ext cx="1755261" cy="6535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89E1E4-16A1-4B52-B8EA-B89055CECFDD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653776" y="3374507"/>
            <a:ext cx="1755261" cy="979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30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1285D10-809C-4801-B673-0F521394F827}"/>
              </a:ext>
            </a:extLst>
          </p:cNvPr>
          <p:cNvGraphicFramePr>
            <a:graphicFrameLocks noGrp="1"/>
          </p:cNvGraphicFramePr>
          <p:nvPr/>
        </p:nvGraphicFramePr>
        <p:xfrm>
          <a:off x="271283" y="867938"/>
          <a:ext cx="29967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032">
                  <a:extLst>
                    <a:ext uri="{9D8B030D-6E8A-4147-A177-3AD203B41FA5}">
                      <a16:colId xmlns:a16="http://schemas.microsoft.com/office/drawing/2014/main" val="4117370350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387269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CI/CD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34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GitLab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13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Jenkins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6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Tecton</a:t>
                      </a:r>
                      <a:r>
                        <a:rPr lang="en-US" sz="1400" dirty="0"/>
                        <a:t> CI/CD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82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Nexus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38525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7C89A325-E622-4BE6-A7C0-8E79345E6009}"/>
              </a:ext>
            </a:extLst>
          </p:cNvPr>
          <p:cNvSpPr txBox="1"/>
          <p:nvPr/>
        </p:nvSpPr>
        <p:spPr>
          <a:xfrm>
            <a:off x="142944" y="186932"/>
            <a:ext cx="885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accent2"/>
                </a:solidFill>
              </a:rPr>
              <a:t>Основні інструменти розробки</a:t>
            </a:r>
            <a:r>
              <a:rPr lang="en-US" sz="2000" b="1" dirty="0">
                <a:solidFill>
                  <a:schemeClr val="accent2"/>
                </a:solidFill>
              </a:rPr>
              <a:t> (CI/CD Tools)</a:t>
            </a:r>
          </a:p>
        </p:txBody>
      </p:sp>
      <p:pic>
        <p:nvPicPr>
          <p:cNvPr id="1052" name="Picture 28" descr="Картинки по запросу gitlab logo">
            <a:extLst>
              <a:ext uri="{FF2B5EF4-FFF2-40B4-BE49-F238E27FC236}">
                <a16:creationId xmlns:a16="http://schemas.microsoft.com/office/drawing/2014/main" id="{821FAC94-39AF-4272-B2B2-1D01B3299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5" y="1301662"/>
            <a:ext cx="729928" cy="25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Картинки по запросу jenkins logo">
            <a:extLst>
              <a:ext uri="{FF2B5EF4-FFF2-40B4-BE49-F238E27FC236}">
                <a16:creationId xmlns:a16="http://schemas.microsoft.com/office/drawing/2014/main" id="{0B6BB0DE-FB86-4402-BA35-21C231B18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0" y="1681967"/>
            <a:ext cx="339829" cy="2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Картинки по запросу tecton logo">
            <a:extLst>
              <a:ext uri="{FF2B5EF4-FFF2-40B4-BE49-F238E27FC236}">
                <a16:creationId xmlns:a16="http://schemas.microsoft.com/office/drawing/2014/main" id="{68CE4640-2749-44F4-8EA2-2D68A26A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5" y="2041642"/>
            <a:ext cx="727310" cy="23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Картинки по запросу nexus repo logo">
            <a:extLst>
              <a:ext uri="{FF2B5EF4-FFF2-40B4-BE49-F238E27FC236}">
                <a16:creationId xmlns:a16="http://schemas.microsoft.com/office/drawing/2014/main" id="{5EDDFBDE-EA07-4E20-958F-BE9F7D0AE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0" y="2346827"/>
            <a:ext cx="452903" cy="59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75528CD-59FD-4CD8-8649-431D8F711615}"/>
              </a:ext>
            </a:extLst>
          </p:cNvPr>
          <p:cNvSpPr/>
          <p:nvPr/>
        </p:nvSpPr>
        <p:spPr>
          <a:xfrm>
            <a:off x="5159296" y="925862"/>
            <a:ext cx="3189249" cy="1011044"/>
          </a:xfrm>
          <a:prstGeom prst="wedgeRoundRectCallout">
            <a:avLst>
              <a:gd name="adj1" fmla="val -94493"/>
              <a:gd name="adj2" fmla="val 316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Інструменти, що забезпечують </a:t>
            </a:r>
            <a:r>
              <a:rPr lang="en-US" dirty="0"/>
              <a:t>Continuous Integration, Continuous Delivery</a:t>
            </a:r>
          </a:p>
          <a:p>
            <a:pPr algn="ctr"/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9285F16-375E-4A90-A894-0C49C207D109}"/>
              </a:ext>
            </a:extLst>
          </p:cNvPr>
          <p:cNvSpPr/>
          <p:nvPr/>
        </p:nvSpPr>
        <p:spPr>
          <a:xfrm>
            <a:off x="3268047" y="1263264"/>
            <a:ext cx="501065" cy="1011044"/>
          </a:xfrm>
          <a:prstGeom prst="rightBrac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8DCF2257-DB0B-48F1-9094-E177E0E22C29}"/>
              </a:ext>
            </a:extLst>
          </p:cNvPr>
          <p:cNvSpPr/>
          <p:nvPr/>
        </p:nvSpPr>
        <p:spPr>
          <a:xfrm>
            <a:off x="5311696" y="2312326"/>
            <a:ext cx="3189249" cy="1650073"/>
          </a:xfrm>
          <a:prstGeom prst="wedgeRoundRectCallout">
            <a:avLst>
              <a:gd name="adj1" fmla="val -114540"/>
              <a:gd name="adj2" fmla="val -3641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uk-UA" dirty="0"/>
              <a:t>Збереження артефактів. Ведення кількох типів репозиторіїв: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dirty="0"/>
              <a:t>Бінарний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NPM – Node.JS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MAVEN – JAVA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DOCKER REGISTRY</a:t>
            </a:r>
          </a:p>
        </p:txBody>
      </p:sp>
    </p:spTree>
    <p:extLst>
      <p:ext uri="{BB962C8B-B14F-4D97-AF65-F5344CB8AC3E}">
        <p14:creationId xmlns:p14="http://schemas.microsoft.com/office/powerpoint/2010/main" val="3914781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B3820E-B8F8-49FF-BCCE-4FA87574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783" y="688457"/>
            <a:ext cx="3758157" cy="2001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98F0E5-354D-4C12-AEA8-1A63303D1F04}"/>
              </a:ext>
            </a:extLst>
          </p:cNvPr>
          <p:cNvSpPr txBox="1"/>
          <p:nvPr/>
        </p:nvSpPr>
        <p:spPr>
          <a:xfrm>
            <a:off x="142944" y="186932"/>
            <a:ext cx="885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>
                <a:solidFill>
                  <a:schemeClr val="accent2"/>
                </a:solidFill>
              </a:rPr>
              <a:t>Основні інструменти розробки</a:t>
            </a:r>
            <a:r>
              <a:rPr lang="en-US" sz="2000" b="1" dirty="0">
                <a:solidFill>
                  <a:schemeClr val="accent2"/>
                </a:solidFill>
              </a:rPr>
              <a:t> (IDE)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3550FC-2354-41F0-9E95-2102ED41A551}"/>
              </a:ext>
            </a:extLst>
          </p:cNvPr>
          <p:cNvSpPr/>
          <p:nvPr/>
        </p:nvSpPr>
        <p:spPr>
          <a:xfrm>
            <a:off x="267453" y="768506"/>
            <a:ext cx="36873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Test Driven development</a:t>
            </a:r>
          </a:p>
        </p:txBody>
      </p:sp>
      <p:pic>
        <p:nvPicPr>
          <p:cNvPr id="13314" name="Picture 2" descr="Картинки по запросу mocha logo">
            <a:extLst>
              <a:ext uri="{FF2B5EF4-FFF2-40B4-BE49-F238E27FC236}">
                <a16:creationId xmlns:a16="http://schemas.microsoft.com/office/drawing/2014/main" id="{A5621FEF-AB18-4F1F-8FF2-2DED33C82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14" y="1168616"/>
            <a:ext cx="2497871" cy="104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0AE7E4-4426-4809-A0E7-AA3E9DABECFF}"/>
              </a:ext>
            </a:extLst>
          </p:cNvPr>
          <p:cNvSpPr/>
          <p:nvPr/>
        </p:nvSpPr>
        <p:spPr>
          <a:xfrm>
            <a:off x="267453" y="2118792"/>
            <a:ext cx="36873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CI/CD toolchains</a:t>
            </a:r>
          </a:p>
        </p:txBody>
      </p:sp>
      <p:pic>
        <p:nvPicPr>
          <p:cNvPr id="13316" name="Picture 4" descr="Картинки по запросу ci/cd logo">
            <a:extLst>
              <a:ext uri="{FF2B5EF4-FFF2-40B4-BE49-F238E27FC236}">
                <a16:creationId xmlns:a16="http://schemas.microsoft.com/office/drawing/2014/main" id="{E4E0275A-F959-4FA3-BF7F-786237C3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2" y="2518902"/>
            <a:ext cx="3590869" cy="20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A19CD7-7976-4D65-A2D1-65AC18C8CBFC}"/>
              </a:ext>
            </a:extLst>
          </p:cNvPr>
          <p:cNvSpPr/>
          <p:nvPr/>
        </p:nvSpPr>
        <p:spPr>
          <a:xfrm>
            <a:off x="4330194" y="772223"/>
            <a:ext cx="36873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Communications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A1B6F-6315-4795-8A7A-C26012C8105C}"/>
              </a:ext>
            </a:extLst>
          </p:cNvPr>
          <p:cNvSpPr/>
          <p:nvPr/>
        </p:nvSpPr>
        <p:spPr>
          <a:xfrm>
            <a:off x="4365603" y="2118792"/>
            <a:ext cx="3687337" cy="4001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Development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7C50C-93AB-4CC8-BBB5-783C9DCD2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809" y="2559112"/>
            <a:ext cx="3762062" cy="20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Основний тренд </a:t>
            </a:r>
            <a:r>
              <a:rPr lang="uk-UA" dirty="0" err="1"/>
              <a:t>сь</a:t>
            </a:r>
            <a:r>
              <a:rPr lang="ru-RU" dirty="0"/>
              <a:t>о</a:t>
            </a:r>
            <a:r>
              <a:rPr lang="uk-UA" dirty="0"/>
              <a:t>годні: </a:t>
            </a:r>
            <a:r>
              <a:rPr lang="en-US" dirty="0"/>
              <a:t>Hybrid &amp; </a:t>
            </a:r>
            <a:r>
              <a:rPr lang="en-US" dirty="0" err="1"/>
              <a:t>Multicoud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4534A-EB53-44D9-B949-EE9242CC4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71759"/>
            <a:ext cx="8393112" cy="424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89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 </a:t>
            </a:r>
            <a:r>
              <a:rPr lang="en-US" dirty="0"/>
              <a:t>Hybrid Cloud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D423C-B4B5-41BF-B828-31149B6A0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44" y="764324"/>
            <a:ext cx="7731512" cy="419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6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3688" y="84279"/>
            <a:ext cx="8393112" cy="555058"/>
          </a:xfrm>
        </p:spPr>
        <p:txBody>
          <a:bodyPr/>
          <a:lstStyle/>
          <a:p>
            <a:r>
              <a:rPr lang="uk-UA" dirty="0"/>
              <a:t> Банки уже розпочали свій </a:t>
            </a:r>
            <a:r>
              <a:rPr lang="en-US"/>
              <a:t>Cloud-Journey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686E49-6953-4FB0-A85E-0C243D4C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8" y="704851"/>
            <a:ext cx="8393112" cy="43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7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3688" y="84279"/>
            <a:ext cx="8393112" cy="555058"/>
          </a:xfrm>
        </p:spPr>
        <p:txBody>
          <a:bodyPr/>
          <a:lstStyle/>
          <a:p>
            <a:r>
              <a:rPr lang="uk-UA" sz="1400" dirty="0"/>
              <a:t> </a:t>
            </a:r>
            <a:r>
              <a:rPr lang="en-US" sz="1400" b="1" dirty="0"/>
              <a:t>Orange Bank brings unique customer experience with its virtual advisor powered by IBM Watson</a:t>
            </a:r>
            <a:br>
              <a:rPr lang="en-US" sz="1400" b="1" dirty="0"/>
            </a:br>
            <a:endParaRPr lang="fr-FR" sz="1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3688" y="887788"/>
            <a:ext cx="8393112" cy="3692525"/>
          </a:xfrm>
        </p:spPr>
        <p:txBody>
          <a:bodyPr/>
          <a:lstStyle/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defTabSz="685800">
              <a:buNone/>
              <a:defRPr/>
            </a:pPr>
            <a:endParaRPr lang="en-US" sz="1600" dirty="0">
              <a:latin typeface="Arial"/>
            </a:endParaRPr>
          </a:p>
          <a:p>
            <a:pPr marL="412750" lvl="2" indent="0" defTabSz="731856">
              <a:lnSpc>
                <a:spcPct val="60000"/>
              </a:lnSpc>
              <a:spcBef>
                <a:spcPct val="50000"/>
              </a:spcBef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68D51-815D-4F8D-B760-1B35B2298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6" y="816914"/>
            <a:ext cx="8530683" cy="42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18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15DC-E568-4CCB-BBB5-683245D7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159985"/>
            <a:ext cx="8393112" cy="544865"/>
          </a:xfrm>
        </p:spPr>
        <p:txBody>
          <a:bodyPr/>
          <a:lstStyle/>
          <a:p>
            <a:r>
              <a:rPr lang="en-US" b="1" dirty="0"/>
              <a:t>               What Technology Stack Does Airbnb Use? 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262281-2A0C-451E-B4C2-072BED87B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980" y="901700"/>
            <a:ext cx="6843497" cy="40899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9227C-D7C9-4A7D-A973-3F313C28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18" y="44451"/>
            <a:ext cx="792021" cy="54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15DC-E568-4CCB-BBB5-683245D7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159985"/>
            <a:ext cx="8393112" cy="457049"/>
          </a:xfrm>
        </p:spPr>
        <p:txBody>
          <a:bodyPr/>
          <a:lstStyle/>
          <a:p>
            <a:r>
              <a:rPr lang="en-US" sz="2000" b="1" dirty="0"/>
              <a:t>               </a:t>
            </a:r>
            <a:r>
              <a:rPr lang="uk-UA" sz="2000" b="1" dirty="0"/>
              <a:t>Основні складові каталогу Хмарних сервісів</a:t>
            </a:r>
            <a:r>
              <a:rPr lang="en-US" sz="2000" b="1" dirty="0"/>
              <a:t> IBM </a:t>
            </a:r>
            <a:br>
              <a:rPr lang="en-US" sz="2000" b="1" dirty="0"/>
            </a:b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1775E-7674-4FF6-A6D8-5A7FB1433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7" y="733339"/>
            <a:ext cx="7969405" cy="431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32980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BF9E788A-4FEF-474B-AE42-57DBF973BFCD}"/>
    </a:ext>
  </a:extLst>
</a:theme>
</file>

<file path=ppt/theme/theme10.xml><?xml version="1.0" encoding="utf-8"?>
<a:theme xmlns:a="http://schemas.openxmlformats.org/drawingml/2006/main" name="4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6" id="{9B69DC36-69DC-9F44-A4AC-DEF3F2BC1EC0}" vid="{9A7E53AD-5CD8-1643-AC02-33B719B24843}"/>
    </a:ext>
  </a:extLst>
</a:theme>
</file>

<file path=ppt/theme/theme11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2.xml><?xml version="1.0" encoding="utf-8"?>
<a:theme xmlns:a="http://schemas.openxmlformats.org/drawingml/2006/main" name="2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13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ED640EE3-E1BD-E949-91DA-D34CFCB23295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AF128F6E-2113-2549-B204-453D4C60DFD1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5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6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7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Fast Start_2018_Mini Main and Sessions 2" id="{5BC815DA-5BB9-EB46-A926-5100AB411947}" vid="{895D2232-647F-484F-921C-F07A98E453BA}"/>
    </a:ext>
  </a:extLst>
</a:theme>
</file>

<file path=ppt/theme/theme8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9.xml><?xml version="1.0" encoding="utf-8"?>
<a:theme xmlns:a="http://schemas.openxmlformats.org/drawingml/2006/main" name="2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64003</TotalTime>
  <Words>2475</Words>
  <Application>Microsoft Office PowerPoint</Application>
  <PresentationFormat>On-screen Show (16:9)</PresentationFormat>
  <Paragraphs>277</Paragraphs>
  <Slides>34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34</vt:i4>
      </vt:variant>
    </vt:vector>
  </HeadingPairs>
  <TitlesOfParts>
    <vt:vector size="56" baseType="lpstr">
      <vt:lpstr>.AppleSystemUIFont</vt:lpstr>
      <vt:lpstr>Arial</vt:lpstr>
      <vt:lpstr>Calibri</vt:lpstr>
      <vt:lpstr>Helvetica</vt:lpstr>
      <vt:lpstr>Helvetica Neue Light</vt:lpstr>
      <vt:lpstr>IBM Plex Sans</vt:lpstr>
      <vt:lpstr>Overpass</vt:lpstr>
      <vt:lpstr>Proxima Nova</vt:lpstr>
      <vt:lpstr>Wingdings</vt:lpstr>
      <vt:lpstr>blk_background_2017</vt:lpstr>
      <vt:lpstr>dk_blu_background_2017</vt:lpstr>
      <vt:lpstr>gry_background_2017</vt:lpstr>
      <vt:lpstr>wht_background_2017</vt:lpstr>
      <vt:lpstr>1_dk_blu_background_2017</vt:lpstr>
      <vt:lpstr>1_wht_background_2017</vt:lpstr>
      <vt:lpstr>2_wht_background_2017</vt:lpstr>
      <vt:lpstr>3_wht_background_2017</vt:lpstr>
      <vt:lpstr>2_dk_blu_background_2017</vt:lpstr>
      <vt:lpstr>4_dk_blu_background_2017</vt:lpstr>
      <vt:lpstr>1_gry_background_2017</vt:lpstr>
      <vt:lpstr>2_gry_background_2017</vt:lpstr>
      <vt:lpstr>Office Theme</vt:lpstr>
      <vt:lpstr>Building Cloud Native Application using Cloud Innovate Вступ   </vt:lpstr>
      <vt:lpstr>ВСТУП. Історична довідка, терміни, тенденції</vt:lpstr>
      <vt:lpstr>Моделі Хмарних сервісів в порівнянні з традиційною (On-Premise) моделлю</vt:lpstr>
      <vt:lpstr>Основний тренд сьогодні: Hybrid &amp; Multicoud</vt:lpstr>
      <vt:lpstr> Hybrid Cloud</vt:lpstr>
      <vt:lpstr> Банки уже розпочали свій Cloud-Journey</vt:lpstr>
      <vt:lpstr> Orange Bank brings unique customer experience with its virtual advisor powered by IBM Watson </vt:lpstr>
      <vt:lpstr>               What Technology Stack Does Airbnb Use?  </vt:lpstr>
      <vt:lpstr>               Основні складові каталогу Хмарних сервісів IBM  </vt:lpstr>
      <vt:lpstr>PowerPoint Presentation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Хмарні технології = Контейнери </vt:lpstr>
      <vt:lpstr>Хмарна архітектура на прикладі OpenShift</vt:lpstr>
      <vt:lpstr>OPENSHIFT ARCHITECTURE</vt:lpstr>
      <vt:lpstr> </vt:lpstr>
      <vt:lpstr> </vt:lpstr>
      <vt:lpstr> </vt:lpstr>
      <vt:lpstr>https://www.openshift.com/products</vt:lpstr>
      <vt:lpstr>https://www.openshift.com/2020-forrester-wave?sc_cid=7013a0000025vnsAAA</vt:lpstr>
      <vt:lpstr>https://www.openshift.com/products/kubernetes-engine https://www.redhat.com/en/resources/openshift-and-kubernetes-whats-the-difference-ebook?intcmp=7013a00000266KAAAY</vt:lpstr>
      <vt:lpstr>Characteristics of cloud-native applications</vt:lpstr>
      <vt:lpstr>Advantages / Challenges of Microservices</vt:lpstr>
      <vt:lpstr>DR</vt:lpstr>
      <vt:lpstr>Основні інструменти розробки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FOR DISCUSSION Content Creator Guidance, Slides1-7 Quick View Template. Slides 8-49  Full Template + Options, Slides 50-71 Content Creator Additional Info, 72-76</dc:title>
  <cp:lastModifiedBy>Pavlo Shcherbukha</cp:lastModifiedBy>
  <cp:revision>619</cp:revision>
  <dcterms:modified xsi:type="dcterms:W3CDTF">2021-01-15T08:06:00Z</dcterms:modified>
</cp:coreProperties>
</file>